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313" r:id="rId4"/>
    <p:sldId id="257" r:id="rId5"/>
    <p:sldId id="298" r:id="rId6"/>
    <p:sldId id="312" r:id="rId7"/>
    <p:sldId id="267" r:id="rId8"/>
    <p:sldId id="297" r:id="rId9"/>
    <p:sldId id="300" r:id="rId10"/>
    <p:sldId id="316" r:id="rId11"/>
    <p:sldId id="262" r:id="rId12"/>
    <p:sldId id="266" r:id="rId13"/>
    <p:sldId id="314" r:id="rId14"/>
    <p:sldId id="299" r:id="rId15"/>
    <p:sldId id="276" r:id="rId16"/>
    <p:sldId id="319" r:id="rId17"/>
    <p:sldId id="269" r:id="rId18"/>
    <p:sldId id="258" r:id="rId19"/>
    <p:sldId id="293" r:id="rId20"/>
    <p:sldId id="315" r:id="rId21"/>
    <p:sldId id="274" r:id="rId22"/>
    <p:sldId id="273" r:id="rId23"/>
    <p:sldId id="289" r:id="rId24"/>
    <p:sldId id="290" r:id="rId25"/>
    <p:sldId id="306" r:id="rId26"/>
    <p:sldId id="307" r:id="rId27"/>
    <p:sldId id="294" r:id="rId28"/>
    <p:sldId id="295" r:id="rId29"/>
    <p:sldId id="296" r:id="rId30"/>
    <p:sldId id="310" r:id="rId31"/>
    <p:sldId id="260" r:id="rId32"/>
    <p:sldId id="283" r:id="rId33"/>
    <p:sldId id="303" r:id="rId34"/>
    <p:sldId id="311" r:id="rId35"/>
    <p:sldId id="302" r:id="rId36"/>
    <p:sldId id="286" r:id="rId37"/>
    <p:sldId id="301" r:id="rId38"/>
    <p:sldId id="318" r:id="rId39"/>
    <p:sldId id="26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3045EF-4297-185F-0B09-222C5A9F0875}" name="Marianne Kettunen" initials="MK" userId="3b0051b92800e69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triz Fernandez" initials="BF" lastIdx="32" clrIdx="0"/>
  <p:cmAuthor id="2" name="Marianne Kettunen" initials="MK" lastIdx="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CC51F-C1B1-47BD-86DF-0B4C87C69A6D}" v="1" dt="2023-01-26T11:42:29.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90" d="100"/>
          <a:sy n="90" d="100"/>
        </p:scale>
        <p:origin x="48" y="27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Kettunen" userId="3b0051b92800e69e" providerId="LiveId" clId="{516CC51F-C1B1-47BD-86DF-0B4C87C69A6D}"/>
    <pc:docChg chg="undo custSel modSld">
      <pc:chgData name="Marianne Kettunen" userId="3b0051b92800e69e" providerId="LiveId" clId="{516CC51F-C1B1-47BD-86DF-0B4C87C69A6D}" dt="2023-01-26T11:47:42.801" v="77" actId="20577"/>
      <pc:docMkLst>
        <pc:docMk/>
      </pc:docMkLst>
      <pc:sldChg chg="modSp mod">
        <pc:chgData name="Marianne Kettunen" userId="3b0051b92800e69e" providerId="LiveId" clId="{516CC51F-C1B1-47BD-86DF-0B4C87C69A6D}" dt="2023-01-26T11:07:46.107" v="11" actId="20577"/>
        <pc:sldMkLst>
          <pc:docMk/>
          <pc:sldMk cId="2159363722" sldId="256"/>
        </pc:sldMkLst>
        <pc:spChg chg="mod">
          <ac:chgData name="Marianne Kettunen" userId="3b0051b92800e69e" providerId="LiveId" clId="{516CC51F-C1B1-47BD-86DF-0B4C87C69A6D}" dt="2023-01-26T11:07:46.107" v="11" actId="20577"/>
          <ac:spMkLst>
            <pc:docMk/>
            <pc:sldMk cId="2159363722" sldId="256"/>
            <ac:spMk id="3" creationId="{B5A7CDE8-64D9-2E3B-0C2C-71452B0EAFF5}"/>
          </ac:spMkLst>
        </pc:spChg>
      </pc:sldChg>
      <pc:sldChg chg="modSp mod">
        <pc:chgData name="Marianne Kettunen" userId="3b0051b92800e69e" providerId="LiveId" clId="{516CC51F-C1B1-47BD-86DF-0B4C87C69A6D}" dt="2023-01-26T11:47:42.801" v="77" actId="20577"/>
        <pc:sldMkLst>
          <pc:docMk/>
          <pc:sldMk cId="75658671" sldId="263"/>
        </pc:sldMkLst>
        <pc:spChg chg="mod">
          <ac:chgData name="Marianne Kettunen" userId="3b0051b92800e69e" providerId="LiveId" clId="{516CC51F-C1B1-47BD-86DF-0B4C87C69A6D}" dt="2023-01-26T11:47:42.801" v="77" actId="20577"/>
          <ac:spMkLst>
            <pc:docMk/>
            <pc:sldMk cId="75658671" sldId="263"/>
            <ac:spMk id="5" creationId="{CAAD7AAE-31C0-3C2E-A422-655F00CA4083}"/>
          </ac:spMkLst>
        </pc:spChg>
      </pc:sldChg>
      <pc:sldChg chg="addSp delSp modSp mod">
        <pc:chgData name="Marianne Kettunen" userId="3b0051b92800e69e" providerId="LiveId" clId="{516CC51F-C1B1-47BD-86DF-0B4C87C69A6D}" dt="2023-01-26T11:45:05.587" v="45" actId="1076"/>
        <pc:sldMkLst>
          <pc:docMk/>
          <pc:sldMk cId="3406786267" sldId="319"/>
        </pc:sldMkLst>
        <pc:spChg chg="mod">
          <ac:chgData name="Marianne Kettunen" userId="3b0051b92800e69e" providerId="LiveId" clId="{516CC51F-C1B1-47BD-86DF-0B4C87C69A6D}" dt="2023-01-26T11:44:30.938" v="37" actId="14100"/>
          <ac:spMkLst>
            <pc:docMk/>
            <pc:sldMk cId="3406786267" sldId="319"/>
            <ac:spMk id="6" creationId="{5EE086F8-0A33-80BD-AA00-242763021F69}"/>
          </ac:spMkLst>
        </pc:spChg>
        <pc:picChg chg="del">
          <ac:chgData name="Marianne Kettunen" userId="3b0051b92800e69e" providerId="LiveId" clId="{516CC51F-C1B1-47BD-86DF-0B4C87C69A6D}" dt="2023-01-26T11:42:29.247" v="12" actId="478"/>
          <ac:picMkLst>
            <pc:docMk/>
            <pc:sldMk cId="3406786267" sldId="319"/>
            <ac:picMk id="3" creationId="{00000000-0000-0000-0000-000000000000}"/>
          </ac:picMkLst>
        </pc:picChg>
        <pc:picChg chg="add mod">
          <ac:chgData name="Marianne Kettunen" userId="3b0051b92800e69e" providerId="LiveId" clId="{516CC51F-C1B1-47BD-86DF-0B4C87C69A6D}" dt="2023-01-26T11:45:05.587" v="45" actId="1076"/>
          <ac:picMkLst>
            <pc:docMk/>
            <pc:sldMk cId="3406786267" sldId="319"/>
            <ac:picMk id="4" creationId="{62ED6291-548D-DE1C-F0F7-4EF252271AD1}"/>
          </ac:picMkLst>
        </pc:picChg>
        <pc:picChg chg="mod">
          <ac:chgData name="Marianne Kettunen" userId="3b0051b92800e69e" providerId="LiveId" clId="{516CC51F-C1B1-47BD-86DF-0B4C87C69A6D}" dt="2023-01-26T11:44:44.547" v="41" actId="1076"/>
          <ac:picMkLst>
            <pc:docMk/>
            <pc:sldMk cId="3406786267" sldId="319"/>
            <ac:picMk id="8" creationId="{00000000-0000-0000-0000-000000000000}"/>
          </ac:picMkLst>
        </pc:picChg>
      </pc:sldChg>
    </pc:docChg>
  </pc:docChgLst>
  <pc:docChgLst>
    <pc:chgData name="Beatriz Fernandez" userId="63347f96-1048-44c4-a162-8ca65f3ff643" providerId="ADAL" clId="{04E5B835-C4B0-423B-8A54-B5EEE9AF7326}"/>
    <pc:docChg chg="undo custSel modSld">
      <pc:chgData name="Beatriz Fernandez" userId="63347f96-1048-44c4-a162-8ca65f3ff643" providerId="ADAL" clId="{04E5B835-C4B0-423B-8A54-B5EEE9AF7326}" dt="2023-01-19T21:04:06.292" v="404" actId="255"/>
      <pc:docMkLst>
        <pc:docMk/>
      </pc:docMkLst>
      <pc:sldChg chg="modSp mod">
        <pc:chgData name="Beatriz Fernandez" userId="63347f96-1048-44c4-a162-8ca65f3ff643" providerId="ADAL" clId="{04E5B835-C4B0-423B-8A54-B5EEE9AF7326}" dt="2023-01-19T21:04:06.292" v="404" actId="255"/>
        <pc:sldMkLst>
          <pc:docMk/>
          <pc:sldMk cId="75658671" sldId="263"/>
        </pc:sldMkLst>
        <pc:spChg chg="mod">
          <ac:chgData name="Beatriz Fernandez" userId="63347f96-1048-44c4-a162-8ca65f3ff643" providerId="ADAL" clId="{04E5B835-C4B0-423B-8A54-B5EEE9AF7326}" dt="2023-01-19T21:04:06.292" v="404" actId="255"/>
          <ac:spMkLst>
            <pc:docMk/>
            <pc:sldMk cId="75658671" sldId="263"/>
            <ac:spMk id="5" creationId="{CAAD7AAE-31C0-3C2E-A422-655F00CA408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A151-91A6-9E48-F495-7E4B47251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657A94-2415-7F51-0C38-A4F77837E3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0F506A-AA4A-F1C3-20F1-67C855DF4607}"/>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5" name="Footer Placeholder 4">
            <a:extLst>
              <a:ext uri="{FF2B5EF4-FFF2-40B4-BE49-F238E27FC236}">
                <a16:creationId xmlns:a16="http://schemas.microsoft.com/office/drawing/2014/main" id="{750242AA-4E0E-4878-C3A5-6DB5D8E896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C4555D-685F-8A65-944C-B74F1611BC87}"/>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31480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F48F-9C33-CFD1-E2E8-4D9D332593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BD1513-CFEA-9FF3-60C7-B1A1F9900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396FC2-C70C-D7B2-87CE-AB8E44708D0C}"/>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5" name="Footer Placeholder 4">
            <a:extLst>
              <a:ext uri="{FF2B5EF4-FFF2-40B4-BE49-F238E27FC236}">
                <a16:creationId xmlns:a16="http://schemas.microsoft.com/office/drawing/2014/main" id="{3A0E4287-C6C2-BB3B-1F2F-C5FCD5C6DB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C05BDD-61F5-817E-C3D9-E0DD0911F7BC}"/>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88306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483AF-50B9-2F04-3C88-D7125BDE35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CF0045-61E0-437E-FA50-FEC25E9E06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6A36E6-FC2E-0503-0384-2ECC3D4B1B0B}"/>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5" name="Footer Placeholder 4">
            <a:extLst>
              <a:ext uri="{FF2B5EF4-FFF2-40B4-BE49-F238E27FC236}">
                <a16:creationId xmlns:a16="http://schemas.microsoft.com/office/drawing/2014/main" id="{B367B8DD-930E-2FE7-9CCE-86DC7E63E8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E83342-4AD3-EE72-2853-9B7895718631}"/>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4727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6F6-D30F-3637-E9AB-741B4BFBD2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638CC7-7735-CA3A-5A9D-67CAAB9AA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907585-B3BA-0377-2F08-CB2C55F9F829}"/>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5" name="Footer Placeholder 4">
            <a:extLst>
              <a:ext uri="{FF2B5EF4-FFF2-40B4-BE49-F238E27FC236}">
                <a16:creationId xmlns:a16="http://schemas.microsoft.com/office/drawing/2014/main" id="{FEDC654F-7132-87A5-04EA-BD2C5BF492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67845C-90DD-9AB4-001A-9154048FD122}"/>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29096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C2ED-9B45-2801-00C2-8788700EF4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AFA06A-6F62-454D-CB2D-4AC44C892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2A3FD-22CC-CC88-3D06-8577AE793BDB}"/>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5" name="Footer Placeholder 4">
            <a:extLst>
              <a:ext uri="{FF2B5EF4-FFF2-40B4-BE49-F238E27FC236}">
                <a16:creationId xmlns:a16="http://schemas.microsoft.com/office/drawing/2014/main" id="{7D8A86DB-C374-CF23-3584-32565770C32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BB998F-F624-8CD8-FEBE-305730CC72EA}"/>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363968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BF9E-3234-D721-9ECB-125E7A0E3F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3CD9BB-8AEA-5BE4-6BE1-7B3D1A311C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BFAF38-C08C-CAB0-9AE2-64EF9702C4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3672A5-92ED-087A-E45E-2CC9629D4BBE}"/>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6" name="Footer Placeholder 5">
            <a:extLst>
              <a:ext uri="{FF2B5EF4-FFF2-40B4-BE49-F238E27FC236}">
                <a16:creationId xmlns:a16="http://schemas.microsoft.com/office/drawing/2014/main" id="{A22FB9B0-B88B-AFF9-4F6D-3FA804F0A0D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A6C1ED-5D85-49BF-CA36-2F91972041A6}"/>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271137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F65D-9EB0-6EF2-BBA4-DDA64D011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03C182-304B-6FB9-B379-E77B075FDE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73B87-4CF6-C173-55D4-8E033C9101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DFD28C-385D-48E2-65F8-7DF40762D2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D0FA88-8A8B-A726-63B4-CEF02A7E16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05CFBE-4501-D072-C398-D81AEE8FC95C}"/>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8" name="Footer Placeholder 7">
            <a:extLst>
              <a:ext uri="{FF2B5EF4-FFF2-40B4-BE49-F238E27FC236}">
                <a16:creationId xmlns:a16="http://schemas.microsoft.com/office/drawing/2014/main" id="{548AC75A-3766-0F74-6F3B-CF6DEE33E6F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B0C2EE5-49FC-27C1-8563-E3E9B6A08C18}"/>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227956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0FD9-8BD1-6C20-E34F-E67887D545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307A10-0D26-84DA-CA63-FE2C3ACF74DB}"/>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4" name="Footer Placeholder 3">
            <a:extLst>
              <a:ext uri="{FF2B5EF4-FFF2-40B4-BE49-F238E27FC236}">
                <a16:creationId xmlns:a16="http://schemas.microsoft.com/office/drawing/2014/main" id="{091AE2C1-E8F0-FDAC-49DD-7802F625AC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8B7F256-8501-9947-F652-B30078F4083C}"/>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119315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977C0-B7AE-E273-DD00-5275B3F4F86E}"/>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3" name="Footer Placeholder 2">
            <a:extLst>
              <a:ext uri="{FF2B5EF4-FFF2-40B4-BE49-F238E27FC236}">
                <a16:creationId xmlns:a16="http://schemas.microsoft.com/office/drawing/2014/main" id="{DAED1180-AC95-8D40-6537-A7F99E778CA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D130F92-2179-233C-71B2-95A6FA2E42DE}"/>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21680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AD83-0E05-2968-06AF-60C99F9B7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1F0684-22CD-C96A-7361-0EC5D0F4E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249537-F7B4-E266-E689-7EA40FE99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DCF05-0B2B-5A0C-B171-CD24591F81E8}"/>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6" name="Footer Placeholder 5">
            <a:extLst>
              <a:ext uri="{FF2B5EF4-FFF2-40B4-BE49-F238E27FC236}">
                <a16:creationId xmlns:a16="http://schemas.microsoft.com/office/drawing/2014/main" id="{36E20AC7-3339-62BA-3A54-7553586B998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9846D9D-B90B-A7A8-2C0D-A72B978AD750}"/>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331635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C8E2-9BBB-17C2-6506-8FE4AA47E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84C0D4-EFA4-F2E3-27B3-EFEF0844D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EF98060-DBBD-57CF-3424-E6D10C9F4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FB9BE-2194-0E67-BE28-E1229EAACB30}"/>
              </a:ext>
            </a:extLst>
          </p:cNvPr>
          <p:cNvSpPr>
            <a:spLocks noGrp="1"/>
          </p:cNvSpPr>
          <p:nvPr>
            <p:ph type="dt" sz="half" idx="10"/>
          </p:nvPr>
        </p:nvSpPr>
        <p:spPr/>
        <p:txBody>
          <a:bodyPr/>
          <a:lstStyle/>
          <a:p>
            <a:fld id="{58BAEE23-7A5C-4CAD-92A9-83C5B08927C9}" type="datetimeFigureOut">
              <a:rPr lang="en-GB" smtClean="0"/>
              <a:t>26/01/2023</a:t>
            </a:fld>
            <a:endParaRPr lang="en-GB" dirty="0"/>
          </a:p>
        </p:txBody>
      </p:sp>
      <p:sp>
        <p:nvSpPr>
          <p:cNvPr id="6" name="Footer Placeholder 5">
            <a:extLst>
              <a:ext uri="{FF2B5EF4-FFF2-40B4-BE49-F238E27FC236}">
                <a16:creationId xmlns:a16="http://schemas.microsoft.com/office/drawing/2014/main" id="{F900D266-42FB-40EE-24A5-DB0D5FE819D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4B3E7B8-7E57-4AC5-F8A9-2A53B4BEAEEE}"/>
              </a:ext>
            </a:extLst>
          </p:cNvPr>
          <p:cNvSpPr>
            <a:spLocks noGrp="1"/>
          </p:cNvSpPr>
          <p:nvPr>
            <p:ph type="sldNum" sz="quarter" idx="12"/>
          </p:nvPr>
        </p:nvSpPr>
        <p:spPr/>
        <p:txBody>
          <a:bodyPr/>
          <a:lstStyle/>
          <a:p>
            <a:fld id="{743FEF45-BA05-463F-9B8A-2DFD262BC49F}" type="slidenum">
              <a:rPr lang="en-GB" smtClean="0"/>
              <a:t>‹#›</a:t>
            </a:fld>
            <a:endParaRPr lang="en-GB" dirty="0"/>
          </a:p>
        </p:txBody>
      </p:sp>
    </p:spTree>
    <p:extLst>
      <p:ext uri="{BB962C8B-B14F-4D97-AF65-F5344CB8AC3E}">
        <p14:creationId xmlns:p14="http://schemas.microsoft.com/office/powerpoint/2010/main" val="232273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80428-4DAC-0CBD-F603-D3BF7804FB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3BBF50-C9F1-F770-D00D-E81B844286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393F8-7FF8-0D91-ACAB-137A13E69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AEE23-7A5C-4CAD-92A9-83C5B08927C9}" type="datetimeFigureOut">
              <a:rPr lang="en-GB" smtClean="0"/>
              <a:t>26/01/2023</a:t>
            </a:fld>
            <a:endParaRPr lang="en-GB" dirty="0"/>
          </a:p>
        </p:txBody>
      </p:sp>
      <p:sp>
        <p:nvSpPr>
          <p:cNvPr id="5" name="Footer Placeholder 4">
            <a:extLst>
              <a:ext uri="{FF2B5EF4-FFF2-40B4-BE49-F238E27FC236}">
                <a16:creationId xmlns:a16="http://schemas.microsoft.com/office/drawing/2014/main" id="{0A402FE6-56C9-211D-10DA-8C03435B8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99D2E26-F154-51B4-7E15-E4CE51A1B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FEF45-BA05-463F-9B8A-2DFD262BC49F}" type="slidenum">
              <a:rPr lang="en-GB" smtClean="0"/>
              <a:t>‹#›</a:t>
            </a:fld>
            <a:endParaRPr lang="en-GB" dirty="0"/>
          </a:p>
        </p:txBody>
      </p:sp>
    </p:spTree>
    <p:extLst>
      <p:ext uri="{BB962C8B-B14F-4D97-AF65-F5344CB8AC3E}">
        <p14:creationId xmlns:p14="http://schemas.microsoft.com/office/powerpoint/2010/main" val="378439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hyperlink" Target="https://wwf.panda.org/discover/our_focus/forests_practice/deforestation_fronts_/"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o.org/3/cb7449en/cb7449en.pdf"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hyperlink" Target="https://www.science.org/doi/10.1126/science.abm9267" TargetMode="External"/><Relationship Id="rId5" Type="http://schemas.openxmlformats.org/officeDocument/2006/relationships/hyperlink" Target="https://www.wri.org/insights/just-7-commodities-replaced-area-forest-twice-size-germany-between-2001-and-2015" TargetMode="External"/><Relationship Id="rId4" Type="http://schemas.openxmlformats.org/officeDocument/2006/relationships/hyperlink" Target="https://wwf.panda.org/discover/our_focus/forests_practice/deforestation_fronts_/"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hyperlink" Target="https://www.fao.org/3/cb7449en/cb7449en.pdf"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hyperlink" Target="https://www.sciencedirect.com/science/article/abs/pii/S0959652619307590" TargetMode="External"/><Relationship Id="rId3" Type="http://schemas.openxmlformats.org/officeDocument/2006/relationships/hyperlink" Target="https://pubs.acs.org/doi/full/10.1021/acs.est.6b05296" TargetMode="External"/><Relationship Id="rId7" Type="http://schemas.openxmlformats.org/officeDocument/2006/relationships/hyperlink" Target="https://zenodo.org/record/4250532%23.YxcglHbMLZt"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hyperlink" Target="https://environment.ec.europa.eu/document/download/7ab29a87-09a1-45f9-b83b-cd80765de10f_en?filename=SWD_2021_326_1_EN_impact_assessment_part1_v4.pdf" TargetMode="External"/><Relationship Id="rId5" Type="http://schemas.openxmlformats.org/officeDocument/2006/relationships/hyperlink" Target="https://iopscience.iop.org/article/10.1088/1748-9326/ab0d41" TargetMode="External"/><Relationship Id="rId4" Type="http://schemas.openxmlformats.org/officeDocument/2006/relationships/hyperlink" Target="https://www.sciencedirect.com/science/article/abs/pii/S0305750X17303261" TargetMode="External"/><Relationship Id="rId9" Type="http://schemas.openxmlformats.org/officeDocument/2006/relationships/hyperlink" Target="https://www.pnas.org/doi/10.1073/pnas.1905618116"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unfss.org/wp-content/uploads/2020/10/UNFSS-4th-Report_revised_12Oct2020.pdf" TargetMode="Externa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hyperlink" Target="https://www.iisd.org/publications/ssi-review-standards-poverty-reduction" TargetMode="External"/><Relationship Id="rId4" Type="http://schemas.openxmlformats.org/officeDocument/2006/relationships/hyperlink" Target="https://forestsnews.cifor.org/70714/indonesias-oil-palm-smallholders-need-more-support-for-rspo-certification-study-finds?fnl=e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ukcop26.org/glasgow-leaders-declaration-on-forests-and-land-use/" TargetMode="External"/><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hyperlink" Target="https://www.germanwatch.org/en/87201" TargetMode="External"/><Relationship Id="rId4" Type="http://schemas.openxmlformats.org/officeDocument/2006/relationships/hyperlink" Target="https://unfccc.int/news/cop27-leaders-boost-sustainable-forest-management%23:~:text=The%20Partnership%20aims%20to%20boost,into%20results%20on%20the%20groun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radehub.earth/"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unfccc.int/news/cop27-leaders-boost-sustainable-forest-management%23:~:text=The%20Partnership%20aims%20to%20boost,into%20results%20on%20the%20ground." TargetMode="External"/><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hyperlink" Target="https://www.gov.uk/government/news/world-leaders-launch-forests-and-climate-leaders-partnership-at-cop27" TargetMode="External"/><Relationship Id="rId4" Type="http://schemas.openxmlformats.org/officeDocument/2006/relationships/hyperlink" Target="https://ukcop26.org/glasgow-leaders-declaration-on-forests-and-land-u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actdialogue.org/about-fact" TargetMode="External"/><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hyperlink" Target="https://www.factdialogue.org/fact-reports" TargetMode="External"/><Relationship Id="rId4" Type="http://schemas.openxmlformats.org/officeDocument/2006/relationships/hyperlink" Target="https://www.factdialogue.org/fact-roadma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to.org/english/tratop_e/envir_e/wrk_committee_e.htm" TargetMode="External"/><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hyperlink" Target="https://tessforum.org/news/publications/biodiversity-and-international-trade-policy-primer-how-does-nature-fit-in-the-sustainable-trade-agenda/" TargetMode="External"/><Relationship Id="rId4" Type="http://schemas.openxmlformats.org/officeDocument/2006/relationships/hyperlink" Target="https://wtoplurilaterals.info/plural_initiative/trade-and-environmental-sustainability-structured-discussions-tess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efta.int/free-trade/Free-Trade-Agreement/Indonesia" TargetMode="External"/><Relationship Id="rId3" Type="http://schemas.openxmlformats.org/officeDocument/2006/relationships/hyperlink" Target="https://policy.trade.ec.europa.eu/development-and-sustainability/sustainable-development/sustainable-development-eu-trade-agreements_en" TargetMode="External"/><Relationship Id="rId7" Type="http://schemas.openxmlformats.org/officeDocument/2006/relationships/hyperlink" Target="https://eur-lex.europa.eu/legal-content/EN/TXT/PDF/?uri=OJ:L:2020:186:FULL&amp;from=EN%23page=132" TargetMode="Externa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hyperlink" Target="https://ustr.gov/sites/default/files/uploads/agreements/fta/peru/asset_upload_file953_9541.pdf" TargetMode="External"/><Relationship Id="rId5" Type="http://schemas.openxmlformats.org/officeDocument/2006/relationships/hyperlink" Target="or%20trade%20and%20the%20environment" TargetMode="External"/><Relationship Id="rId4" Type="http://schemas.openxmlformats.org/officeDocument/2006/relationships/hyperlink" Target="https://www.efta.int/Free-Trade/Trade-and-Sustainable-Development-EFTAs-FTAs-52024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english.mee.gov.cn/Resources/laws/envir_elatedlaws/202102/t20210207_820735.shtml%23:~:text=organization%20or%20individual.-,The%20owners%20and%20users%20of%20forests,%20woods%20and%20forest%20lands,forests,%20woods%20and%20forest%20lands."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commission/presscorner/detail/en/qanda_21_5919" TargetMode="External"/><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hyperlink" Target="https://ec.europa.eu/commission/presscorner/detail/en/ip_22_1145" TargetMode="External"/><Relationship Id="rId4" Type="http://schemas.openxmlformats.org/officeDocument/2006/relationships/hyperlink" Target="https://ec.europa.eu/commission/presscorner/detail/en/ip_22_744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legislation.gov.uk/ukpga/2021/30/pdfs/ukpga_20210030_en.pdf" TargetMode="External"/><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hyperlink" Target="https://ec.europa.eu/commission/presscorner/detail/en/ip_22_1145" TargetMode="External"/><Relationship Id="rId4" Type="http://schemas.openxmlformats.org/officeDocument/2006/relationships/hyperlink" Target="https://consult.defra.gov.uk/international-biodiversity-and-climate/implementing-due-diligence-forest-risk-commoditi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ongress.gov/bill/117th-congress/senate-bill/2950/text"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resources.trase.earth/documents/Briefings/UK-Environment-Act_Use-of-Forest-Risk-Commodities-in-Commercial-Activity_Schedule17.pdf" TargetMode="Externa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hyperlink" Target="https://ec.europa.eu/commission/presscorner/detail/en/ip_22_744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wto.org/english/tratop_e/envir_e/envt_rules_gatt_e.htm" TargetMode="External"/><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hyperlink" Target="https://environment.ec.europa.eu/news/trade-and-biodiversity-new-methodology-better-assess-impacts-2021-05-19_en" TargetMode="External"/><Relationship Id="rId4" Type="http://schemas.openxmlformats.org/officeDocument/2006/relationships/hyperlink" Target="https://www.wto.org/english/tratop_e/envir_e/labelling_e.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unctad.org/news/new-unctad-tool-tracks-global-trade-biodiversity-products" TargetMode="External"/><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hyperlink" Target="https://commodityfootprints.earth/"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wto.org/english/tratop_e/devel_e/a4t_e/aid4trade_e.htm" TargetMode="Externa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hyperlink" Target="https://tradehub.earth/trade-and-nature-discussion-paper-series/" TargetMode="External"/><Relationship Id="rId5" Type="http://schemas.openxmlformats.org/officeDocument/2006/relationships/hyperlink" Target="https://www.sustainabilitygateway.org/deforestation-roundtables/" TargetMode="External"/><Relationship Id="rId4" Type="http://schemas.openxmlformats.org/officeDocument/2006/relationships/hyperlink" Target="https://wwf.panda.org/wwf_news/?283050/JAZ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https://resources.trase.earth/documents/Briefings/UK-Environment-Act_Use-of-Forest-Risk-Commodities-in-Commercial-Activity_Schedule17.pdf" TargetMode="External"/><Relationship Id="rId3" Type="http://schemas.openxmlformats.org/officeDocument/2006/relationships/hyperlink" Target="https://tools.tradehub.earth/" TargetMode="External"/><Relationship Id="rId7" Type="http://schemas.openxmlformats.org/officeDocument/2006/relationships/hyperlink" Target="https://tradehub.earth/wp-content/uploads/2021/11/Greening-International-Trade_18.07.2021.pdf" TargetMode="Externa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hyperlink" Target="https://tradehub.earth/wp-content/uploads/2021/11/Biodiversity-and-International-Trade-Policy-Primer-Document_05.pdf" TargetMode="External"/><Relationship Id="rId5" Type="http://schemas.openxmlformats.org/officeDocument/2006/relationships/hyperlink" Target="https://tradehub.earth/wp-content/uploads/2022/03/FAQ6-3-003.pdf" TargetMode="External"/><Relationship Id="rId10" Type="http://schemas.openxmlformats.org/officeDocument/2006/relationships/hyperlink" Target="https://resources.trase.earth/documents/Briefings/US-demand-side-measures-on-commodity-driven-deforestation.pdf" TargetMode="External"/><Relationship Id="rId4" Type="http://schemas.openxmlformats.org/officeDocument/2006/relationships/hyperlink" Target="https://tradehub.earth/wp-content/uploads/2022/10/FAQ7-finalcopy.pdf" TargetMode="External"/><Relationship Id="rId9" Type="http://schemas.openxmlformats.org/officeDocument/2006/relationships/hyperlink" Target="https://resources.trase.earth/documents/Briefings/EC-proposal-for-regulation-on-deforestation-free-products.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fao.org/3/cb9363en/cb9363en.pdf" TargetMode="External"/><Relationship Id="rId13" Type="http://schemas.openxmlformats.org/officeDocument/2006/relationships/hyperlink" Target="https://www.fs.usda.gov/ccrc/topics/global-carbon" TargetMode="External"/><Relationship Id="rId18" Type="http://schemas.openxmlformats.org/officeDocument/2006/relationships/hyperlink" Target="https://tessforum.org/news/publications/biodiversity-and-international-trade-policy-primer-how-does-nature-fit-in-the-sustainable-trade-agenda/" TargetMode="External"/><Relationship Id="rId3" Type="http://schemas.openxmlformats.org/officeDocument/2006/relationships/hyperlink" Target="https://www.sciencedirect.com/science/article/pii/S0305750X14000722" TargetMode="External"/><Relationship Id="rId21" Type="http://schemas.openxmlformats.org/officeDocument/2006/relationships/hyperlink" Target="https://research.wri.org/gfr/latest-analysis-deforestation-trends" TargetMode="External"/><Relationship Id="rId7" Type="http://schemas.openxmlformats.org/officeDocument/2006/relationships/hyperlink" Target="https://www.fao.org/3/cb7449en/cb7449en.pdf" TargetMode="External"/><Relationship Id="rId12" Type="http://schemas.openxmlformats.org/officeDocument/2006/relationships/hyperlink" Target="https://www.ipcc.ch/site/assets/uploads/sites/4/2021/02/210202-IPCCJ7230-SRCCL-Complete-BOOK-HRES.pdf" TargetMode="External"/><Relationship Id="rId17" Type="http://schemas.openxmlformats.org/officeDocument/2006/relationships/hyperlink" Target="https://resources.trase.earth/documents/Briefings/UK-Environment-Act_Use-of-Forest-Risk-Commodities-in-Commercial-Activity_Schedule17.pdf" TargetMode="External"/><Relationship Id="rId25" Type="http://schemas.openxmlformats.org/officeDocument/2006/relationships/hyperlink" Target="https://wwf.panda.org/discover/our_focus/forests_practice/deforestation_fronts_/" TargetMode="External"/><Relationship Id="rId2" Type="http://schemas.openxmlformats.org/officeDocument/2006/relationships/image" Target="../media/image11.jpeg"/><Relationship Id="rId16" Type="http://schemas.openxmlformats.org/officeDocument/2006/relationships/hyperlink" Target="https://www.sciencedirect.com/science/article/abs/pii/S0959652619307590" TargetMode="External"/><Relationship Id="rId20" Type="http://schemas.openxmlformats.org/officeDocument/2006/relationships/hyperlink" Target="https://www.gov.uk/government/news/world-leaders-launch-forests-and-climate-leaders-partnership-at-cop27" TargetMode="External"/><Relationship Id="rId1" Type="http://schemas.openxmlformats.org/officeDocument/2006/relationships/slideLayout" Target="../slideLayouts/slideLayout3.xml"/><Relationship Id="rId6" Type="http://schemas.openxmlformats.org/officeDocument/2006/relationships/hyperlink" Target="https://zenodo.org/record/4250532" TargetMode="External"/><Relationship Id="rId11" Type="http://schemas.openxmlformats.org/officeDocument/2006/relationships/hyperlink" Target="https://www.pnas.org/doi/10.1073/pnas.1905618116" TargetMode="External"/><Relationship Id="rId24" Type="http://schemas.openxmlformats.org/officeDocument/2006/relationships/hyperlink" Target="https://research.wri.org/gfr/forest-extent-indicators/forest-loss" TargetMode="External"/><Relationship Id="rId5" Type="http://schemas.openxmlformats.org/officeDocument/2006/relationships/hyperlink" Target="https://environment.ec.europa.eu/document/download/7ab29a87-09a1-45f9-b83b-cd80765de10f_en?filename=SWD_2021_326_1_EN_impact_assessment_part1_v4.pdf" TargetMode="External"/><Relationship Id="rId15" Type="http://schemas.openxmlformats.org/officeDocument/2006/relationships/hyperlink" Target="https://www.science.org/doi/10.1126/science.abm9267" TargetMode="External"/><Relationship Id="rId23" Type="http://schemas.openxmlformats.org/officeDocument/2006/relationships/hyperlink" Target="https://pubs.acs.org/doi/full/10.1021/acs.est.6b05296" TargetMode="External"/><Relationship Id="rId10" Type="http://schemas.openxmlformats.org/officeDocument/2006/relationships/hyperlink" Target="https://www.globalforestwatch.org/blog/climate/forests-carbon-emissions-sink-flux/?utm_campaign=BLOG:+Carbon+Flux+Paper&amp;utm_medium=bitly&amp;utm_source=GFWBlog" TargetMode="External"/><Relationship Id="rId19" Type="http://schemas.openxmlformats.org/officeDocument/2006/relationships/hyperlink" Target="https://unfccc.int/news/cop27-leaders-boost-sustainable-forest-management" TargetMode="External"/><Relationship Id="rId4" Type="http://schemas.openxmlformats.org/officeDocument/2006/relationships/hyperlink" Target="https://www.sciencedirect.com/science/article/abs/pii/S0305750X17303261" TargetMode="External"/><Relationship Id="rId9" Type="http://schemas.openxmlformats.org/officeDocument/2006/relationships/hyperlink" Target="https://www.germanwatch.org/en/87201" TargetMode="External"/><Relationship Id="rId14" Type="http://schemas.openxmlformats.org/officeDocument/2006/relationships/hyperlink" Target="https://iopscience.iop.org/article/10.1088/1748-9326/ab0d41" TargetMode="External"/><Relationship Id="rId22" Type="http://schemas.openxmlformats.org/officeDocument/2006/relationships/hyperlink" Target="https://www.science.org/doi/10.1126/sciadv.abe1603"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essforum.org/" TargetMode="Externa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hyperlink" Target="http://www.ajtait.co.uk/" TargetMode="External"/><Relationship Id="rId5" Type="http://schemas.openxmlformats.org/officeDocument/2006/relationships/hyperlink" Target="https://tradehub.earth/" TargetMode="External"/><Relationship Id="rId4" Type="http://schemas.openxmlformats.org/officeDocument/2006/relationships/hyperlink" Target="https://www.unep.org/explore-topics/green-economy/what-we-do/environment-trade-hub"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s.usda.gov/ccrc/topics/global-carbon" TargetMode="Externa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hyperlink" Target="https://www.fao.org/3/cb9363en/cb9363en.pdf" TargetMode="External"/><Relationship Id="rId5" Type="http://schemas.openxmlformats.org/officeDocument/2006/relationships/hyperlink" Target="https://research.wri.org/gfr/latest-analysis-deforestation-trends" TargetMode="External"/><Relationship Id="rId4" Type="http://schemas.openxmlformats.org/officeDocument/2006/relationships/hyperlink" Target="https://www.ipcc.ch/site/assets/uploads/sites/4/2021/02/210202-IPCCJ7230-SRCCL-Complete-BOOK-HRE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hyperlink" Target="https://www.globalforestwatch.org/blog/climate/forests-carbon-emissions-sink-flux/?utm_campaign=BLOG:+Carbon+Flux+Paper&amp;utm_medium=bitly&amp;utm_source=GFWBlog"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research.wri.org/gfr/forest-extent-indicators/forest-loss%23how-much-tree-cover-is-lost-in-tropical-versus-temperate-and-boreal-forests" TargetMode="External"/><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hyperlink" Target="https://www.science.org/doi/10.1126/sciadv.abe1603" TargetMode="External"/><Relationship Id="rId4" Type="http://schemas.openxmlformats.org/officeDocument/2006/relationships/hyperlink" Target="https://research.wri.org/gfr/latest-analysis-deforestation-tren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wri.org/gfr/latest-analysis-deforestation-trends" TargetMode="External"/><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fao.org/3/cb9363en/cb9363en.pdf" TargetMode="External"/><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hyperlink" Target="https://www.sciencedirect.com/science/article/pii/S0305750X140007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205_TH Policy Papers_03 PP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0C1286-7004-2826-D508-B820258D4DCD}"/>
              </a:ext>
            </a:extLst>
          </p:cNvPr>
          <p:cNvSpPr>
            <a:spLocks noGrp="1"/>
          </p:cNvSpPr>
          <p:nvPr>
            <p:ph type="ctrTitle"/>
          </p:nvPr>
        </p:nvSpPr>
        <p:spPr>
          <a:xfrm>
            <a:off x="0" y="1037697"/>
            <a:ext cx="12191999" cy="2387600"/>
          </a:xfrm>
        </p:spPr>
        <p:txBody>
          <a:bodyPr>
            <a:noAutofit/>
          </a:bodyPr>
          <a:lstStyle/>
          <a:p>
            <a:r>
              <a:rPr lang="en-US" sz="8000" dirty="0">
                <a:solidFill>
                  <a:schemeClr val="accent6">
                    <a:lumMod val="20000"/>
                    <a:lumOff val="80000"/>
                  </a:schemeClr>
                </a:solidFill>
              </a:rPr>
              <a:t>Sustainable supply chains and deforestation</a:t>
            </a:r>
            <a:endParaRPr lang="en-GB" sz="8000" dirty="0">
              <a:solidFill>
                <a:schemeClr val="accent6">
                  <a:lumMod val="20000"/>
                  <a:lumOff val="80000"/>
                </a:schemeClr>
              </a:solidFill>
            </a:endParaRPr>
          </a:p>
        </p:txBody>
      </p:sp>
      <p:sp>
        <p:nvSpPr>
          <p:cNvPr id="3" name="Subtitle 2">
            <a:extLst>
              <a:ext uri="{FF2B5EF4-FFF2-40B4-BE49-F238E27FC236}">
                <a16:creationId xmlns:a16="http://schemas.microsoft.com/office/drawing/2014/main" id="{B5A7CDE8-64D9-2E3B-0C2C-71452B0EAFF5}"/>
              </a:ext>
            </a:extLst>
          </p:cNvPr>
          <p:cNvSpPr>
            <a:spLocks noGrp="1"/>
          </p:cNvSpPr>
          <p:nvPr>
            <p:ph type="subTitle" idx="1"/>
          </p:nvPr>
        </p:nvSpPr>
        <p:spPr/>
        <p:txBody>
          <a:bodyPr/>
          <a:lstStyle/>
          <a:p>
            <a:r>
              <a:rPr lang="en-US" dirty="0">
                <a:solidFill>
                  <a:schemeClr val="accent6">
                    <a:lumMod val="20000"/>
                    <a:lumOff val="80000"/>
                  </a:schemeClr>
                </a:solidFill>
              </a:rPr>
              <a:t>The landscape of trade policy initiatives and emerging issues</a:t>
            </a:r>
          </a:p>
          <a:p>
            <a:endParaRPr lang="en-GB" dirty="0">
              <a:solidFill>
                <a:schemeClr val="accent6">
                  <a:lumMod val="20000"/>
                  <a:lumOff val="80000"/>
                </a:schemeClr>
              </a:solidFill>
            </a:endParaRPr>
          </a:p>
          <a:p>
            <a:r>
              <a:rPr lang="en-GB">
                <a:solidFill>
                  <a:schemeClr val="accent6">
                    <a:lumMod val="20000"/>
                    <a:lumOff val="80000"/>
                  </a:schemeClr>
                </a:solidFill>
              </a:rPr>
              <a:t>January 2023</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15936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660F0DBA-11FF-FDE0-E4EE-27379A0C1A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66"/>
            <a:ext cx="12185904" cy="6858000"/>
          </a:xfrm>
          <a:prstGeom prst="rect">
            <a:avLst/>
          </a:prstGeom>
        </p:spPr>
      </p:pic>
      <p:pic>
        <p:nvPicPr>
          <p:cNvPr id="9" name="Picture 8" descr="Graphical user interface, application, website, map&#10;&#10;Description automatically generated">
            <a:extLst>
              <a:ext uri="{FF2B5EF4-FFF2-40B4-BE49-F238E27FC236}">
                <a16:creationId xmlns:a16="http://schemas.microsoft.com/office/drawing/2014/main" id="{3605C1FB-29B5-64E2-814B-BFF04A382A18}"/>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bwMode="auto">
          <a:xfrm>
            <a:off x="0" y="9166"/>
            <a:ext cx="12180560" cy="6858000"/>
          </a:xfrm>
          <a:prstGeom prst="rect">
            <a:avLst/>
          </a:prstGeom>
          <a:noFill/>
          <a:ln>
            <a:solidFill>
              <a:schemeClr val="bg1">
                <a:lumMod val="65000"/>
              </a:schemeClr>
            </a:solidFill>
          </a:ln>
          <a:extLst>
            <a:ext uri="{53640926-AAD7-44d8-BBD7-CCE9431645EC}">
              <a14:shadowObscured xmlns:a14="http://schemas.microsoft.com/office/drawing/2010/main" xmlns=""/>
            </a:ext>
          </a:extLst>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5152" y="9166"/>
            <a:ext cx="10515600" cy="1132882"/>
          </a:xfrm>
        </p:spPr>
        <p:txBody>
          <a:bodyPr/>
          <a:lstStyle/>
          <a:p>
            <a:r>
              <a:rPr lang="en-US" dirty="0">
                <a:solidFill>
                  <a:schemeClr val="tx1">
                    <a:lumMod val="75000"/>
                    <a:lumOff val="25000"/>
                  </a:schemeClr>
                </a:solidFill>
              </a:rPr>
              <a:t>Where is deforestation happening?</a:t>
            </a:r>
            <a:endParaRPr lang="en-GB" dirty="0">
              <a:solidFill>
                <a:schemeClr val="tx1">
                  <a:lumMod val="75000"/>
                  <a:lumOff val="25000"/>
                </a:schemeClr>
              </a:solidFill>
            </a:endParaRPr>
          </a:p>
        </p:txBody>
      </p:sp>
      <p:pic>
        <p:nvPicPr>
          <p:cNvPr id="8" name="Picture 7" descr="A screenshot of a computer&#10;&#10;Description automatically generated with medium confidence">
            <a:extLst>
              <a:ext uri="{FF2B5EF4-FFF2-40B4-BE49-F238E27FC236}">
                <a16:creationId xmlns:a16="http://schemas.microsoft.com/office/drawing/2014/main" id="{DAB0F610-1D73-F28B-4AF8-AC48AA03EDC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62388" y="4592384"/>
            <a:ext cx="1510166" cy="2134571"/>
          </a:xfrm>
          <a:prstGeom prst="rect">
            <a:avLst/>
          </a:prstGeom>
          <a:ln>
            <a:solidFill>
              <a:schemeClr val="bg1">
                <a:lumMod val="65000"/>
              </a:schemeClr>
            </a:solidFill>
          </a:ln>
          <a:extLst>
            <a:ext uri="{53640926-AAD7-44d8-BBD7-CCE9431645EC}">
              <a14:shadowObscured xmlns:a14="http://schemas.microsoft.com/office/drawing/2010/main" xmlns=""/>
            </a:ext>
          </a:extLst>
        </p:spPr>
      </p:pic>
      <p:sp>
        <p:nvSpPr>
          <p:cNvPr id="12" name="TextBox 11">
            <a:extLst>
              <a:ext uri="{FF2B5EF4-FFF2-40B4-BE49-F238E27FC236}">
                <a16:creationId xmlns:a16="http://schemas.microsoft.com/office/drawing/2014/main" id="{0C96CAC1-3579-AE0C-A116-CFB1A8C904D1}"/>
              </a:ext>
            </a:extLst>
          </p:cNvPr>
          <p:cNvSpPr txBox="1"/>
          <p:nvPr/>
        </p:nvSpPr>
        <p:spPr>
          <a:xfrm>
            <a:off x="1609202" y="1295453"/>
            <a:ext cx="10468226" cy="1200329"/>
          </a:xfrm>
          <a:prstGeom prst="rect">
            <a:avLst/>
          </a:prstGeom>
          <a:noFill/>
        </p:spPr>
        <p:txBody>
          <a:bodyPr wrap="square" rtlCol="0">
            <a:spAutoFit/>
          </a:bodyPr>
          <a:lstStyle/>
          <a:p>
            <a:r>
              <a:rPr lang="en-US" b="1" dirty="0">
                <a:solidFill>
                  <a:schemeClr val="tx1">
                    <a:lumMod val="75000"/>
                    <a:lumOff val="25000"/>
                  </a:schemeClr>
                </a:solidFill>
              </a:rPr>
              <a:t>“Global Deforestation Fronts”</a:t>
            </a:r>
          </a:p>
          <a:p>
            <a:pPr marL="742950" lvl="1" indent="-285750">
              <a:buFont typeface="Arial" panose="020B0604020202020204" pitchFamily="34" charset="0"/>
              <a:buChar char="•"/>
            </a:pPr>
            <a:r>
              <a:rPr lang="en-US" dirty="0">
                <a:solidFill>
                  <a:schemeClr val="tx1">
                    <a:lumMod val="75000"/>
                    <a:lumOff val="25000"/>
                  </a:schemeClr>
                </a:solidFill>
              </a:rPr>
              <a:t>24 areas of significantly increasing deforestation</a:t>
            </a:r>
            <a:r>
              <a:rPr lang="en-GB" dirty="0">
                <a:solidFill>
                  <a:schemeClr val="tx1">
                    <a:lumMod val="75000"/>
                    <a:lumOff val="25000"/>
                  </a:schemeClr>
                </a:solidFill>
              </a:rPr>
              <a:t> during 2004 - 2017</a:t>
            </a:r>
          </a:p>
          <a:p>
            <a:pPr marL="742950" lvl="1" indent="-285750">
              <a:buFont typeface="Arial" panose="020B0604020202020204" pitchFamily="34" charset="0"/>
              <a:buChar char="•"/>
            </a:pPr>
            <a:r>
              <a:rPr lang="en-GB" dirty="0">
                <a:solidFill>
                  <a:schemeClr val="tx1">
                    <a:lumMod val="75000"/>
                    <a:lumOff val="25000"/>
                  </a:schemeClr>
                </a:solidFill>
              </a:rPr>
              <a:t>Total area lost: 43 million ha</a:t>
            </a:r>
          </a:p>
          <a:p>
            <a:pPr marL="742950" lvl="1" indent="-285750">
              <a:buFont typeface="Arial" panose="020B0604020202020204" pitchFamily="34" charset="0"/>
              <a:buChar char="•"/>
            </a:pPr>
            <a:r>
              <a:rPr lang="en-GB" dirty="0">
                <a:solidFill>
                  <a:schemeClr val="tx1">
                    <a:lumMod val="75000"/>
                    <a:lumOff val="25000"/>
                  </a:schemeClr>
                </a:solidFill>
              </a:rPr>
              <a:t>Top 3 areas for loss (ha): Brazilian Amazon, Borneo and Grand Chaco (Paraguay / Argentina)</a:t>
            </a:r>
          </a:p>
        </p:txBody>
      </p:sp>
      <p:sp>
        <p:nvSpPr>
          <p:cNvPr id="3" name="TextBox 2">
            <a:extLst>
              <a:ext uri="{FF2B5EF4-FFF2-40B4-BE49-F238E27FC236}">
                <a16:creationId xmlns:a16="http://schemas.microsoft.com/office/drawing/2014/main" id="{475FC2FA-C73F-A3F4-7BE7-2FBC1458E4B7}"/>
              </a:ext>
            </a:extLst>
          </p:cNvPr>
          <p:cNvSpPr txBox="1"/>
          <p:nvPr/>
        </p:nvSpPr>
        <p:spPr>
          <a:xfrm>
            <a:off x="10052981" y="6374999"/>
            <a:ext cx="1976631" cy="369332"/>
          </a:xfrm>
          <a:prstGeom prst="rect">
            <a:avLst/>
          </a:prstGeom>
          <a:noFill/>
        </p:spPr>
        <p:txBody>
          <a:bodyPr wrap="none" rtlCol="0">
            <a:spAutoFit/>
          </a:bodyPr>
          <a:lstStyle/>
          <a:p>
            <a:r>
              <a:rPr lang="en-GB" sz="1800" dirty="0">
                <a:solidFill>
                  <a:schemeClr val="tx1">
                    <a:lumMod val="75000"/>
                    <a:lumOff val="25000"/>
                  </a:schemeClr>
                </a:solidFill>
              </a:rPr>
              <a:t>Source: </a:t>
            </a:r>
            <a:r>
              <a:rPr lang="en-GB" sz="1800" dirty="0">
                <a:solidFill>
                  <a:schemeClr val="tx1">
                    <a:lumMod val="75000"/>
                    <a:lumOff val="25000"/>
                  </a:schemeClr>
                </a:solidFill>
                <a:hlinkClick r:id="rId5"/>
              </a:rPr>
              <a:t>WWF 2021</a:t>
            </a:r>
            <a:endParaRPr lang="en-GB" dirty="0"/>
          </a:p>
        </p:txBody>
      </p:sp>
    </p:spTree>
    <p:extLst>
      <p:ext uri="{BB962C8B-B14F-4D97-AF65-F5344CB8AC3E}">
        <p14:creationId xmlns:p14="http://schemas.microsoft.com/office/powerpoint/2010/main" val="79765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205_TH Policy Papers_03 PPT1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BBCC344-FB72-9BD8-B2D6-8A76D44DB96B}"/>
              </a:ext>
            </a:extLst>
          </p:cNvPr>
          <p:cNvSpPr txBox="1">
            <a:spLocks/>
          </p:cNvSpPr>
          <p:nvPr/>
        </p:nvSpPr>
        <p:spPr>
          <a:xfrm>
            <a:off x="704731" y="818446"/>
            <a:ext cx="6697348" cy="2774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a:solidFill>
                  <a:schemeClr val="tx1">
                    <a:lumMod val="75000"/>
                    <a:lumOff val="25000"/>
                  </a:schemeClr>
                </a:solidFill>
              </a:rPr>
              <a:t>The role of trade </a:t>
            </a:r>
            <a:br>
              <a:rPr lang="en-US" sz="5500" b="1" dirty="0">
                <a:solidFill>
                  <a:schemeClr val="tx1">
                    <a:lumMod val="75000"/>
                    <a:lumOff val="25000"/>
                  </a:schemeClr>
                </a:solidFill>
              </a:rPr>
            </a:br>
            <a:r>
              <a:rPr lang="en-US" sz="5500" b="1" dirty="0">
                <a:solidFill>
                  <a:schemeClr val="tx1">
                    <a:lumMod val="75000"/>
                    <a:lumOff val="25000"/>
                  </a:schemeClr>
                </a:solidFill>
              </a:rPr>
              <a:t>in deforestation: </a:t>
            </a:r>
            <a:r>
              <a:rPr lang="en-US" sz="5500" dirty="0">
                <a:solidFill>
                  <a:schemeClr val="tx1">
                    <a:lumMod val="75000"/>
                    <a:lumOff val="25000"/>
                  </a:schemeClr>
                </a:solidFill>
              </a:rPr>
              <a:t>opportunities </a:t>
            </a:r>
            <a:br>
              <a:rPr lang="en-US" sz="5500" dirty="0">
                <a:solidFill>
                  <a:schemeClr val="tx1">
                    <a:lumMod val="75000"/>
                    <a:lumOff val="25000"/>
                  </a:schemeClr>
                </a:solidFill>
              </a:rPr>
            </a:br>
            <a:r>
              <a:rPr lang="en-US" sz="5500" dirty="0">
                <a:solidFill>
                  <a:schemeClr val="tx1">
                    <a:lumMod val="75000"/>
                    <a:lumOff val="25000"/>
                  </a:schemeClr>
                </a:solidFill>
              </a:rPr>
              <a:t>and challenges</a:t>
            </a:r>
            <a:endParaRPr lang="en-GB" sz="5500" dirty="0">
              <a:solidFill>
                <a:schemeClr val="tx1">
                  <a:lumMod val="75000"/>
                  <a:lumOff val="25000"/>
                </a:schemeClr>
              </a:solidFill>
            </a:endParaRPr>
          </a:p>
        </p:txBody>
      </p:sp>
    </p:spTree>
    <p:extLst>
      <p:ext uri="{BB962C8B-B14F-4D97-AF65-F5344CB8AC3E}">
        <p14:creationId xmlns:p14="http://schemas.microsoft.com/office/powerpoint/2010/main" val="216351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365126"/>
            <a:ext cx="10515600" cy="995662"/>
          </a:xfrm>
        </p:spPr>
        <p:txBody>
          <a:bodyPr/>
          <a:lstStyle/>
          <a:p>
            <a:r>
              <a:rPr lang="en-US" dirty="0">
                <a:solidFill>
                  <a:schemeClr val="tx1">
                    <a:lumMod val="75000"/>
                    <a:lumOff val="25000"/>
                  </a:schemeClr>
                </a:solidFill>
              </a:rPr>
              <a:t>Drivers of deforestation </a:t>
            </a:r>
            <a:r>
              <a:rPr lang="en-US" sz="1200" dirty="0">
                <a:solidFill>
                  <a:schemeClr val="tx1">
                    <a:lumMod val="75000"/>
                    <a:lumOff val="25000"/>
                  </a:schemeClr>
                </a:solidFill>
              </a:rPr>
              <a:t>(1/2)</a:t>
            </a:r>
            <a:endParaRPr lang="en-GB" sz="12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38200" y="1321985"/>
            <a:ext cx="9941948" cy="47740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800" dirty="0">
                <a:solidFill>
                  <a:schemeClr val="tx1">
                    <a:lumMod val="75000"/>
                    <a:lumOff val="25000"/>
                  </a:schemeClr>
                </a:solidFill>
              </a:rPr>
              <a:t>Agricultural expansion drives 88% of global deforestation</a:t>
            </a:r>
            <a:r>
              <a:rPr lang="en-US" sz="1800" baseline="30000" dirty="0">
                <a:solidFill>
                  <a:schemeClr val="tx1">
                    <a:lumMod val="75000"/>
                    <a:lumOff val="25000"/>
                  </a:schemeClr>
                </a:solidFill>
              </a:rPr>
              <a:t>1</a:t>
            </a:r>
            <a:r>
              <a:rPr lang="en-US" sz="1800" dirty="0">
                <a:solidFill>
                  <a:schemeClr val="tx1">
                    <a:lumMod val="75000"/>
                    <a:lumOff val="25000"/>
                  </a:schemeClr>
                </a:solidFill>
              </a:rPr>
              <a:t>, with the expansion of commercial agriculture and plantations as the largest drivers.</a:t>
            </a:r>
            <a:r>
              <a:rPr lang="en-US" sz="1800" baseline="30000" dirty="0">
                <a:solidFill>
                  <a:schemeClr val="tx1">
                    <a:lumMod val="75000"/>
                    <a:lumOff val="25000"/>
                  </a:schemeClr>
                </a:solidFill>
              </a:rPr>
              <a:t>2</a:t>
            </a:r>
            <a:r>
              <a:rPr lang="en-US" sz="1800" dirty="0">
                <a:solidFill>
                  <a:schemeClr val="tx1">
                    <a:lumMod val="75000"/>
                    <a:lumOff val="25000"/>
                  </a:schemeClr>
                </a:solidFill>
              </a:rPr>
              <a:t> </a:t>
            </a:r>
            <a:r>
              <a:rPr lang="en-US" sz="1800" b="1" i="1" dirty="0">
                <a:solidFill>
                  <a:schemeClr val="tx1">
                    <a:lumMod val="75000"/>
                    <a:lumOff val="25000"/>
                  </a:schemeClr>
                </a:solidFill>
              </a:rPr>
              <a:t>See slide 13.</a:t>
            </a:r>
            <a:endParaRPr lang="en-US" sz="1800" b="1" dirty="0">
              <a:solidFill>
                <a:schemeClr val="tx1">
                  <a:lumMod val="75000"/>
                  <a:lumOff val="25000"/>
                </a:schemeClr>
              </a:solidFill>
            </a:endParaRPr>
          </a:p>
          <a:p>
            <a:pPr>
              <a:lnSpc>
                <a:spcPct val="100000"/>
              </a:lnSpc>
              <a:spcBef>
                <a:spcPts val="0"/>
              </a:spcBef>
              <a:spcAft>
                <a:spcPts val="600"/>
              </a:spcAft>
            </a:pPr>
            <a:r>
              <a:rPr lang="en-US" sz="1800" dirty="0">
                <a:solidFill>
                  <a:schemeClr val="tx1">
                    <a:lumMod val="75000"/>
                    <a:lumOff val="25000"/>
                  </a:schemeClr>
                </a:solidFill>
              </a:rPr>
              <a:t>Urban expansion and infrastructure development</a:t>
            </a:r>
            <a:r>
              <a:rPr lang="en-US" sz="1800" baseline="30000" dirty="0">
                <a:solidFill>
                  <a:schemeClr val="tx1">
                    <a:lumMod val="75000"/>
                    <a:lumOff val="25000"/>
                  </a:schemeClr>
                </a:solidFill>
              </a:rPr>
              <a:t> 1</a:t>
            </a:r>
            <a:r>
              <a:rPr lang="en-US" sz="1800" dirty="0">
                <a:solidFill>
                  <a:schemeClr val="tx1">
                    <a:lumMod val="75000"/>
                    <a:lumOff val="25000"/>
                  </a:schemeClr>
                </a:solidFill>
              </a:rPr>
              <a:t>, smallholder farming and extractive activities (particularly mining) are also increasingly important.</a:t>
            </a:r>
            <a:r>
              <a:rPr lang="en-US" sz="1800" baseline="30000" dirty="0">
                <a:solidFill>
                  <a:schemeClr val="tx1">
                    <a:lumMod val="75000"/>
                    <a:lumOff val="25000"/>
                  </a:schemeClr>
                </a:solidFill>
              </a:rPr>
              <a:t>2</a:t>
            </a:r>
            <a:endParaRPr lang="en-US" sz="1800" dirty="0">
              <a:solidFill>
                <a:schemeClr val="tx1">
                  <a:lumMod val="75000"/>
                  <a:lumOff val="25000"/>
                </a:schemeClr>
              </a:solidFill>
            </a:endParaRPr>
          </a:p>
          <a:p>
            <a:pPr>
              <a:lnSpc>
                <a:spcPct val="100000"/>
              </a:lnSpc>
              <a:spcBef>
                <a:spcPts val="0"/>
              </a:spcBef>
              <a:spcAft>
                <a:spcPts val="600"/>
              </a:spcAft>
            </a:pPr>
            <a:endParaRPr lang="en-US" sz="1800" dirty="0">
              <a:solidFill>
                <a:schemeClr val="tx1">
                  <a:lumMod val="75000"/>
                  <a:lumOff val="25000"/>
                </a:schemeClr>
              </a:solidFill>
            </a:endParaRPr>
          </a:p>
          <a:p>
            <a:pPr>
              <a:lnSpc>
                <a:spcPct val="100000"/>
              </a:lnSpc>
              <a:spcBef>
                <a:spcPts val="0"/>
              </a:spcBef>
              <a:spcAft>
                <a:spcPts val="600"/>
              </a:spcAft>
            </a:pPr>
            <a:r>
              <a:rPr lang="en-US" sz="1800" dirty="0">
                <a:solidFill>
                  <a:schemeClr val="tx1">
                    <a:lumMod val="75000"/>
                    <a:lumOff val="25000"/>
                  </a:schemeClr>
                </a:solidFill>
              </a:rPr>
              <a:t>Just seven agricultural commodities — cattle, oil palm, soy, cocoa, rubber, coffee and plantation wood fiber — accounted for 26% of global tree cover loss from 2001 to 2015.</a:t>
            </a:r>
            <a:r>
              <a:rPr lang="en-US" sz="1800" baseline="30000" dirty="0">
                <a:solidFill>
                  <a:schemeClr val="tx1">
                    <a:lumMod val="75000"/>
                    <a:lumOff val="25000"/>
                  </a:schemeClr>
                </a:solidFill>
              </a:rPr>
              <a:t>3</a:t>
            </a:r>
            <a:endParaRPr lang="en-US" sz="1800" i="1" dirty="0">
              <a:solidFill>
                <a:schemeClr val="tx1">
                  <a:lumMod val="75000"/>
                  <a:lumOff val="25000"/>
                </a:schemeClr>
              </a:solidFill>
            </a:endParaRPr>
          </a:p>
          <a:p>
            <a:pPr>
              <a:lnSpc>
                <a:spcPct val="100000"/>
              </a:lnSpc>
              <a:spcBef>
                <a:spcPts val="0"/>
              </a:spcBef>
              <a:spcAft>
                <a:spcPts val="600"/>
              </a:spcAft>
            </a:pPr>
            <a:r>
              <a:rPr lang="en-US" sz="1800" dirty="0">
                <a:solidFill>
                  <a:schemeClr val="tx1">
                    <a:lumMod val="75000"/>
                    <a:lumOff val="25000"/>
                  </a:schemeClr>
                </a:solidFill>
              </a:rPr>
              <a:t>These agricultural commodities replaced 71.9 million hectares of forest during 2001 - 2015, an area of land more than twice the size of Germany.</a:t>
            </a:r>
            <a:r>
              <a:rPr lang="en-US" sz="1800" baseline="30000" dirty="0">
                <a:solidFill>
                  <a:schemeClr val="tx1">
                    <a:lumMod val="75000"/>
                    <a:lumOff val="25000"/>
                  </a:schemeClr>
                </a:solidFill>
              </a:rPr>
              <a:t>3</a:t>
            </a:r>
            <a:endParaRPr lang="en-US" sz="1800" dirty="0">
              <a:solidFill>
                <a:schemeClr val="tx1">
                  <a:lumMod val="75000"/>
                  <a:lumOff val="25000"/>
                </a:schemeClr>
              </a:solidFill>
            </a:endParaRPr>
          </a:p>
          <a:p>
            <a:pPr>
              <a:lnSpc>
                <a:spcPct val="100000"/>
              </a:lnSpc>
              <a:spcBef>
                <a:spcPts val="0"/>
              </a:spcBef>
              <a:spcAft>
                <a:spcPts val="600"/>
              </a:spcAft>
            </a:pPr>
            <a:r>
              <a:rPr lang="en-US" sz="1800" dirty="0">
                <a:solidFill>
                  <a:schemeClr val="tx1">
                    <a:lumMod val="75000"/>
                    <a:lumOff val="25000"/>
                  </a:schemeClr>
                </a:solidFill>
              </a:rPr>
              <a:t>In the tropics, most (90 to 99%) deforestation was estimated to be driven by agriculture in 2011-2015. However, only 45 to 65% of this deforested land was converted into productive agricultural land.</a:t>
            </a:r>
            <a:r>
              <a:rPr lang="en-US" sz="1800" baseline="30000" dirty="0">
                <a:solidFill>
                  <a:schemeClr val="tx1">
                    <a:lumMod val="75000"/>
                    <a:lumOff val="25000"/>
                  </a:schemeClr>
                </a:solidFill>
              </a:rPr>
              <a:t>4</a:t>
            </a:r>
            <a:endParaRPr lang="en-US" sz="1800" i="1" dirty="0">
              <a:solidFill>
                <a:schemeClr val="tx1">
                  <a:lumMod val="75000"/>
                  <a:lumOff val="25000"/>
                </a:schemeClr>
              </a:solidFill>
            </a:endParaRPr>
          </a:p>
          <a:p>
            <a:pPr marL="0" indent="0">
              <a:lnSpc>
                <a:spcPct val="100000"/>
              </a:lnSpc>
              <a:spcBef>
                <a:spcPts val="0"/>
              </a:spcBef>
              <a:spcAft>
                <a:spcPts val="600"/>
              </a:spcAft>
              <a:buNone/>
            </a:pPr>
            <a:endParaRPr lang="en-US" sz="900" i="1" dirty="0">
              <a:solidFill>
                <a:schemeClr val="tx1">
                  <a:lumMod val="75000"/>
                  <a:lumOff val="25000"/>
                </a:schemeClr>
              </a:solidFill>
            </a:endParaRPr>
          </a:p>
          <a:p>
            <a:pPr marL="0" indent="0">
              <a:lnSpc>
                <a:spcPct val="100000"/>
              </a:lnSpc>
              <a:spcBef>
                <a:spcPts val="0"/>
              </a:spcBef>
              <a:spcAft>
                <a:spcPts val="600"/>
              </a:spcAft>
              <a:buNone/>
            </a:pPr>
            <a:endParaRPr lang="en-US" sz="900" i="1" dirty="0">
              <a:solidFill>
                <a:schemeClr val="tx1">
                  <a:lumMod val="75000"/>
                  <a:lumOff val="25000"/>
                </a:schemeClr>
              </a:solidFill>
            </a:endParaRPr>
          </a:p>
          <a:p>
            <a:pPr marL="0" indent="0">
              <a:lnSpc>
                <a:spcPct val="100000"/>
              </a:lnSpc>
              <a:spcBef>
                <a:spcPts val="0"/>
              </a:spcBef>
              <a:spcAft>
                <a:spcPts val="600"/>
              </a:spcAft>
              <a:buNone/>
            </a:pPr>
            <a:endParaRPr lang="en-US" sz="900" i="1" dirty="0">
              <a:solidFill>
                <a:schemeClr val="tx1">
                  <a:lumMod val="75000"/>
                  <a:lumOff val="25000"/>
                </a:schemeClr>
              </a:solidFill>
            </a:endParaRPr>
          </a:p>
          <a:p>
            <a:pPr marL="0" indent="0">
              <a:lnSpc>
                <a:spcPct val="100000"/>
              </a:lnSpc>
              <a:spcBef>
                <a:spcPts val="0"/>
              </a:spcBef>
              <a:spcAft>
                <a:spcPts val="600"/>
              </a:spcAft>
              <a:buNone/>
            </a:pPr>
            <a:endParaRPr lang="en-US" sz="900" i="1" dirty="0">
              <a:solidFill>
                <a:schemeClr val="tx1">
                  <a:lumMod val="75000"/>
                  <a:lumOff val="25000"/>
                </a:schemeClr>
              </a:solidFill>
            </a:endParaRPr>
          </a:p>
          <a:p>
            <a:pPr marL="0" indent="0">
              <a:lnSpc>
                <a:spcPct val="100000"/>
              </a:lnSpc>
              <a:spcBef>
                <a:spcPts val="0"/>
              </a:spcBef>
              <a:spcAft>
                <a:spcPts val="600"/>
              </a:spcAft>
              <a:buNone/>
            </a:pPr>
            <a:r>
              <a:rPr lang="en-US" sz="1000" i="1" dirty="0">
                <a:solidFill>
                  <a:schemeClr val="tx1">
                    <a:lumMod val="75000"/>
                    <a:lumOff val="25000"/>
                  </a:schemeClr>
                </a:solidFill>
              </a:rPr>
              <a:t>Sources: 1) </a:t>
            </a:r>
            <a:r>
              <a:rPr lang="en-US" sz="1000" i="1" dirty="0">
                <a:solidFill>
                  <a:schemeClr val="tx1">
                    <a:lumMod val="75000"/>
                    <a:lumOff val="25000"/>
                  </a:schemeClr>
                </a:solidFill>
                <a:hlinkClick r:id="rId3"/>
              </a:rPr>
              <a:t>FAO</a:t>
            </a:r>
            <a:r>
              <a:rPr lang="en-US" sz="1000" i="1" dirty="0">
                <a:solidFill>
                  <a:schemeClr val="tx1">
                    <a:lumMod val="75000"/>
                    <a:lumOff val="25000"/>
                  </a:schemeClr>
                </a:solidFill>
              </a:rPr>
              <a:t> (2021), 2) </a:t>
            </a:r>
            <a:r>
              <a:rPr lang="en-US" sz="1000" i="1" dirty="0">
                <a:solidFill>
                  <a:schemeClr val="tx1">
                    <a:lumMod val="75000"/>
                    <a:lumOff val="25000"/>
                  </a:schemeClr>
                </a:solidFill>
                <a:hlinkClick r:id="rId4"/>
              </a:rPr>
              <a:t>WWF</a:t>
            </a:r>
            <a:r>
              <a:rPr lang="en-US" sz="1000" i="1" dirty="0">
                <a:solidFill>
                  <a:schemeClr val="tx1">
                    <a:lumMod val="75000"/>
                    <a:lumOff val="25000"/>
                  </a:schemeClr>
                </a:solidFill>
              </a:rPr>
              <a:t> (2021), 3) </a:t>
            </a:r>
            <a:r>
              <a:rPr lang="en-US" sz="1000" i="1" dirty="0">
                <a:solidFill>
                  <a:schemeClr val="tx1">
                    <a:lumMod val="75000"/>
                    <a:lumOff val="25000"/>
                  </a:schemeClr>
                </a:solidFill>
                <a:hlinkClick r:id="rId5"/>
              </a:rPr>
              <a:t>University of Maryland / Global Forest Watch</a:t>
            </a:r>
            <a:r>
              <a:rPr lang="en-US" sz="1000" i="1" dirty="0">
                <a:solidFill>
                  <a:schemeClr val="tx1">
                    <a:lumMod val="75000"/>
                    <a:lumOff val="25000"/>
                  </a:schemeClr>
                </a:solidFill>
              </a:rPr>
              <a:t> 2021, and 4) </a:t>
            </a:r>
            <a:r>
              <a:rPr lang="en-US" sz="1000" i="1" dirty="0">
                <a:solidFill>
                  <a:schemeClr val="tx1">
                    <a:lumMod val="75000"/>
                    <a:lumOff val="25000"/>
                  </a:schemeClr>
                </a:solidFill>
                <a:hlinkClick r:id="rId6"/>
              </a:rPr>
              <a:t>Pendrill et al.</a:t>
            </a:r>
            <a:r>
              <a:rPr lang="en-US" sz="1000" i="1" dirty="0">
                <a:solidFill>
                  <a:schemeClr val="tx1">
                    <a:lumMod val="75000"/>
                    <a:lumOff val="25000"/>
                  </a:schemeClr>
                </a:solidFill>
              </a:rPr>
              <a:t> (2022)</a:t>
            </a:r>
            <a:endParaRPr lang="en-US" sz="1000" dirty="0">
              <a:solidFill>
                <a:schemeClr val="tx1">
                  <a:lumMod val="75000"/>
                  <a:lumOff val="25000"/>
                </a:schemeClr>
              </a:solidFill>
            </a:endParaRPr>
          </a:p>
          <a:p>
            <a:endParaRPr lang="en-GB" dirty="0">
              <a:solidFill>
                <a:schemeClr val="tx1">
                  <a:lumMod val="75000"/>
                  <a:lumOff val="25000"/>
                </a:schemeClr>
              </a:solidFill>
            </a:endParaRPr>
          </a:p>
        </p:txBody>
      </p:sp>
    </p:spTree>
    <p:extLst>
      <p:ext uri="{BB962C8B-B14F-4D97-AF65-F5344CB8AC3E}">
        <p14:creationId xmlns:p14="http://schemas.microsoft.com/office/powerpoint/2010/main" val="307532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365126"/>
            <a:ext cx="10515600" cy="995662"/>
          </a:xfrm>
        </p:spPr>
        <p:txBody>
          <a:bodyPr/>
          <a:lstStyle/>
          <a:p>
            <a:r>
              <a:rPr lang="en-US" dirty="0">
                <a:solidFill>
                  <a:schemeClr val="tx1">
                    <a:lumMod val="75000"/>
                    <a:lumOff val="25000"/>
                  </a:schemeClr>
                </a:solidFill>
              </a:rPr>
              <a:t>Drivers of deforestation </a:t>
            </a:r>
            <a:r>
              <a:rPr lang="en-US" sz="1200" dirty="0">
                <a:solidFill>
                  <a:schemeClr val="tx1">
                    <a:lumMod val="75000"/>
                    <a:lumOff val="25000"/>
                  </a:schemeClr>
                </a:solidFill>
              </a:rPr>
              <a:t>(2/2)</a:t>
            </a:r>
            <a:endParaRPr lang="en-GB" sz="1200" dirty="0">
              <a:solidFill>
                <a:schemeClr val="tx1">
                  <a:lumMod val="75000"/>
                  <a:lumOff val="25000"/>
                </a:schemeClr>
              </a:solidFill>
            </a:endParaRPr>
          </a:p>
        </p:txBody>
      </p:sp>
      <p:pic>
        <p:nvPicPr>
          <p:cNvPr id="4" name="Picture 3" descr="Chart&#10;&#10;Description automatically generated">
            <a:extLst>
              <a:ext uri="{FF2B5EF4-FFF2-40B4-BE49-F238E27FC236}">
                <a16:creationId xmlns:a16="http://schemas.microsoft.com/office/drawing/2014/main" id="{F4CD8EAE-0FE9-D486-3114-6CE0C0B625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025674" y="1521910"/>
            <a:ext cx="5797518" cy="3814180"/>
          </a:xfrm>
          <a:prstGeom prst="rect">
            <a:avLst/>
          </a:prstGeom>
          <a:ln>
            <a:noFill/>
          </a:ln>
          <a:extLst>
            <a:ext uri="{53640926-AAD7-44d8-BBD7-CCE9431645EC}">
              <a14:shadowObscured xmlns:a14="http://schemas.microsoft.com/office/drawing/2010/main" xmlns=""/>
            </a:ext>
          </a:extLst>
        </p:spPr>
      </p:pic>
      <p:pic>
        <p:nvPicPr>
          <p:cNvPr id="9" name="Picture 8" descr="Chart, pie chart&#10;&#10;Description automatically generated">
            <a:extLst>
              <a:ext uri="{FF2B5EF4-FFF2-40B4-BE49-F238E27FC236}">
                <a16:creationId xmlns:a16="http://schemas.microsoft.com/office/drawing/2014/main" id="{C745F794-820F-8090-9220-D145249305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68808" y="1521910"/>
            <a:ext cx="5330661" cy="3814180"/>
          </a:xfrm>
          <a:prstGeom prst="rect">
            <a:avLst/>
          </a:prstGeom>
          <a:ln>
            <a:noFill/>
          </a:ln>
          <a:extLst>
            <a:ext uri="{53640926-AAD7-44d8-BBD7-CCE9431645EC}">
              <a14:shadowObscured xmlns:a14="http://schemas.microsoft.com/office/drawing/2010/main" xmlns=""/>
            </a:ext>
          </a:extLst>
        </p:spPr>
      </p:pic>
      <p:sp>
        <p:nvSpPr>
          <p:cNvPr id="10" name="TextBox 9">
            <a:extLst>
              <a:ext uri="{FF2B5EF4-FFF2-40B4-BE49-F238E27FC236}">
                <a16:creationId xmlns:a16="http://schemas.microsoft.com/office/drawing/2014/main" id="{941DF751-9D43-A15B-CAF0-75515176961A}"/>
              </a:ext>
            </a:extLst>
          </p:cNvPr>
          <p:cNvSpPr txBox="1"/>
          <p:nvPr/>
        </p:nvSpPr>
        <p:spPr>
          <a:xfrm>
            <a:off x="421198" y="5817482"/>
            <a:ext cx="1172116" cy="246221"/>
          </a:xfrm>
          <a:prstGeom prst="rect">
            <a:avLst/>
          </a:prstGeom>
          <a:noFill/>
        </p:spPr>
        <p:txBody>
          <a:bodyPr wrap="none" rtlCol="0">
            <a:spAutoFit/>
          </a:bodyPr>
          <a:lstStyle/>
          <a:p>
            <a:r>
              <a:rPr lang="en-GB" sz="1000" i="1" dirty="0"/>
              <a:t>Source: </a:t>
            </a:r>
            <a:r>
              <a:rPr lang="en-GB" sz="1000" i="1" dirty="0">
                <a:hlinkClick r:id="rId5"/>
              </a:rPr>
              <a:t>FA0</a:t>
            </a:r>
            <a:r>
              <a:rPr lang="en-GB" sz="1000" i="1" dirty="0"/>
              <a:t> (2021)</a:t>
            </a:r>
          </a:p>
        </p:txBody>
      </p:sp>
    </p:spTree>
    <p:extLst>
      <p:ext uri="{BB962C8B-B14F-4D97-AF65-F5344CB8AC3E}">
        <p14:creationId xmlns:p14="http://schemas.microsoft.com/office/powerpoint/2010/main" val="3230193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365126"/>
            <a:ext cx="10515600" cy="968617"/>
          </a:xfrm>
        </p:spPr>
        <p:txBody>
          <a:bodyPr/>
          <a:lstStyle/>
          <a:p>
            <a:r>
              <a:rPr lang="en-US" dirty="0">
                <a:solidFill>
                  <a:schemeClr val="tx1">
                    <a:lumMod val="75000"/>
                    <a:lumOff val="25000"/>
                  </a:schemeClr>
                </a:solidFill>
              </a:rPr>
              <a:t>Trade as a driver of deforestation</a:t>
            </a:r>
            <a:endParaRPr lang="en-GB" sz="12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38200" y="1423282"/>
            <a:ext cx="1134796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900" b="1" dirty="0">
                <a:solidFill>
                  <a:schemeClr val="tx1">
                    <a:lumMod val="75000"/>
                    <a:lumOff val="25000"/>
                  </a:schemeClr>
                </a:solidFill>
              </a:rPr>
              <a:t>International trade—spurred by international demand and consumption patterns—plays a role in driving changes in land- and resource use and management associated with biodiversity loss (e.g. deforestation).</a:t>
            </a:r>
          </a:p>
          <a:p>
            <a:pPr>
              <a:lnSpc>
                <a:spcPct val="100000"/>
              </a:lnSpc>
              <a:spcBef>
                <a:spcPts val="0"/>
              </a:spcBef>
              <a:spcAft>
                <a:spcPts val="600"/>
              </a:spcAft>
            </a:pPr>
            <a:endParaRPr lang="en-US" sz="800" dirty="0">
              <a:solidFill>
                <a:schemeClr val="tx1">
                  <a:lumMod val="75000"/>
                  <a:lumOff val="25000"/>
                </a:schemeClr>
              </a:solidFill>
            </a:endParaRPr>
          </a:p>
          <a:p>
            <a:pPr>
              <a:lnSpc>
                <a:spcPct val="100000"/>
              </a:lnSpc>
              <a:spcBef>
                <a:spcPts val="0"/>
              </a:spcBef>
              <a:spcAft>
                <a:spcPts val="600"/>
              </a:spcAft>
            </a:pPr>
            <a:r>
              <a:rPr lang="en-US" sz="1900" dirty="0">
                <a:solidFill>
                  <a:schemeClr val="tx1">
                    <a:lumMod val="75000"/>
                    <a:lumOff val="25000"/>
                  </a:schemeClr>
                </a:solidFill>
              </a:rPr>
              <a:t>Recent studies have estimated:</a:t>
            </a:r>
          </a:p>
          <a:p>
            <a:pPr lvl="1">
              <a:lnSpc>
                <a:spcPct val="100000"/>
              </a:lnSpc>
              <a:spcBef>
                <a:spcPts val="0"/>
              </a:spcBef>
              <a:spcAft>
                <a:spcPts val="600"/>
              </a:spcAft>
            </a:pPr>
            <a:r>
              <a:rPr lang="en-US" sz="1400" dirty="0">
                <a:solidFill>
                  <a:schemeClr val="tx1">
                    <a:lumMod val="75000"/>
                    <a:lumOff val="25000"/>
                  </a:schemeClr>
                </a:solidFill>
              </a:rPr>
              <a:t>More than 50% of the biodiversity loss associated with consumption in developed economies occurs outside their territorial boundaries.</a:t>
            </a:r>
            <a:r>
              <a:rPr lang="en-US" sz="1400" baseline="30000" dirty="0">
                <a:solidFill>
                  <a:schemeClr val="tx1">
                    <a:lumMod val="75000"/>
                    <a:lumOff val="25000"/>
                  </a:schemeClr>
                </a:solidFill>
              </a:rPr>
              <a:t>1</a:t>
            </a:r>
            <a:endParaRPr lang="en-US" sz="1400" dirty="0">
              <a:solidFill>
                <a:schemeClr val="tx1">
                  <a:lumMod val="75000"/>
                  <a:lumOff val="25000"/>
                </a:schemeClr>
              </a:solidFill>
            </a:endParaRPr>
          </a:p>
          <a:p>
            <a:pPr lvl="1">
              <a:lnSpc>
                <a:spcPct val="100000"/>
              </a:lnSpc>
              <a:spcBef>
                <a:spcPts val="0"/>
              </a:spcBef>
              <a:spcAft>
                <a:spcPts val="600"/>
              </a:spcAft>
            </a:pPr>
            <a:r>
              <a:rPr lang="en-US" sz="1400" dirty="0">
                <a:solidFill>
                  <a:schemeClr val="tx1">
                    <a:lumMod val="75000"/>
                    <a:lumOff val="25000"/>
                  </a:schemeClr>
                </a:solidFill>
              </a:rPr>
              <a:t>Out of a total of 927 projected extinctions due to current global land use, 25% is due to land use for export production.</a:t>
            </a:r>
            <a:r>
              <a:rPr lang="en-US" sz="1400" baseline="30000" dirty="0">
                <a:solidFill>
                  <a:schemeClr val="tx1">
                    <a:lumMod val="75000"/>
                    <a:lumOff val="25000"/>
                  </a:schemeClr>
                </a:solidFill>
              </a:rPr>
              <a:t>2</a:t>
            </a:r>
            <a:endParaRPr lang="en-US" sz="1400" dirty="0">
              <a:solidFill>
                <a:schemeClr val="tx1">
                  <a:lumMod val="75000"/>
                  <a:lumOff val="25000"/>
                </a:schemeClr>
              </a:solidFill>
            </a:endParaRPr>
          </a:p>
          <a:p>
            <a:pPr lvl="1">
              <a:lnSpc>
                <a:spcPct val="100000"/>
              </a:lnSpc>
              <a:spcBef>
                <a:spcPts val="0"/>
              </a:spcBef>
              <a:spcAft>
                <a:spcPts val="600"/>
              </a:spcAft>
            </a:pPr>
            <a:r>
              <a:rPr lang="en-US" sz="1400" dirty="0">
                <a:solidFill>
                  <a:schemeClr val="tx1">
                    <a:lumMod val="75000"/>
                    <a:lumOff val="25000"/>
                  </a:schemeClr>
                </a:solidFill>
              </a:rPr>
              <a:t>26% of deforestation can be attributed to international demand, the bulk of which (87%) was exported to Europe and Asia (China, India and Russia).</a:t>
            </a:r>
            <a:r>
              <a:rPr lang="en-US" sz="1400" baseline="30000" dirty="0">
                <a:solidFill>
                  <a:schemeClr val="tx1">
                    <a:lumMod val="75000"/>
                    <a:lumOff val="25000"/>
                  </a:schemeClr>
                </a:solidFill>
              </a:rPr>
              <a:t>3</a:t>
            </a:r>
          </a:p>
          <a:p>
            <a:pPr lvl="1">
              <a:lnSpc>
                <a:spcPct val="100000"/>
              </a:lnSpc>
              <a:spcBef>
                <a:spcPts val="0"/>
              </a:spcBef>
              <a:spcAft>
                <a:spcPts val="600"/>
              </a:spcAft>
            </a:pPr>
            <a:r>
              <a:rPr lang="en-US" sz="1400" dirty="0">
                <a:solidFill>
                  <a:schemeClr val="tx1">
                    <a:lumMod val="75000"/>
                    <a:lumOff val="25000"/>
                  </a:schemeClr>
                </a:solidFill>
              </a:rPr>
              <a:t>For example, EU consumption during the period 2008-2017 was responsible for 19% of tropical deforestation embedded in the global imports of wood, palm oil, soy, cocoa, coffee and beef.</a:t>
            </a:r>
            <a:r>
              <a:rPr lang="en-US" sz="1400" baseline="30000" dirty="0">
                <a:solidFill>
                  <a:schemeClr val="tx1">
                    <a:lumMod val="75000"/>
                    <a:lumOff val="25000"/>
                  </a:schemeClr>
                </a:solidFill>
              </a:rPr>
              <a:t>4</a:t>
            </a:r>
            <a:endParaRPr lang="en-US" sz="1400" dirty="0">
              <a:solidFill>
                <a:schemeClr val="tx1">
                  <a:lumMod val="75000"/>
                  <a:lumOff val="25000"/>
                </a:schemeClr>
              </a:solidFill>
            </a:endParaRPr>
          </a:p>
          <a:p>
            <a:pPr lvl="1">
              <a:lnSpc>
                <a:spcPct val="100000"/>
              </a:lnSpc>
              <a:spcBef>
                <a:spcPts val="0"/>
              </a:spcBef>
              <a:spcAft>
                <a:spcPts val="600"/>
              </a:spcAft>
            </a:pPr>
            <a:r>
              <a:rPr lang="en-US" sz="1400" dirty="0">
                <a:solidFill>
                  <a:schemeClr val="tx1">
                    <a:lumMod val="75000"/>
                    <a:lumOff val="25000"/>
                  </a:schemeClr>
                </a:solidFill>
              </a:rPr>
              <a:t>Water and land use demand embodied in international soybean trade is mainly driven by demand in China, the Netherlands and Mexico, for soybean grown in the US, Brazil and Argentina.</a:t>
            </a:r>
            <a:r>
              <a:rPr lang="en-US" sz="1400" baseline="30000" dirty="0">
                <a:solidFill>
                  <a:schemeClr val="tx1">
                    <a:lumMod val="75000"/>
                    <a:lumOff val="25000"/>
                  </a:schemeClr>
                </a:solidFill>
              </a:rPr>
              <a:t> </a:t>
            </a:r>
            <a:r>
              <a:rPr lang="en-US" sz="1400" dirty="0">
                <a:solidFill>
                  <a:schemeClr val="tx1">
                    <a:lumMod val="75000"/>
                    <a:lumOff val="25000"/>
                  </a:schemeClr>
                </a:solidFill>
              </a:rPr>
              <a:t>Animal feed is responsible for around three-quarters of this resource use.</a:t>
            </a:r>
            <a:r>
              <a:rPr lang="en-US" sz="1400" baseline="30000" dirty="0">
                <a:solidFill>
                  <a:schemeClr val="tx1">
                    <a:lumMod val="75000"/>
                    <a:lumOff val="25000"/>
                  </a:schemeClr>
                </a:solidFill>
              </a:rPr>
              <a:t>4 </a:t>
            </a:r>
          </a:p>
          <a:p>
            <a:pPr lvl="1">
              <a:lnSpc>
                <a:spcPct val="100000"/>
              </a:lnSpc>
              <a:spcBef>
                <a:spcPts val="0"/>
              </a:spcBef>
              <a:spcAft>
                <a:spcPts val="600"/>
              </a:spcAft>
            </a:pPr>
            <a:r>
              <a:rPr lang="en-US" sz="1400" dirty="0">
                <a:solidFill>
                  <a:schemeClr val="tx1">
                    <a:lumMod val="75000"/>
                    <a:lumOff val="25000"/>
                  </a:schemeClr>
                </a:solidFill>
              </a:rPr>
              <a:t>International demand, especially from China, drives more than half of soy’s impacts on endemic Cerrado biodiversity in Brazil.</a:t>
            </a:r>
            <a:r>
              <a:rPr lang="en-US" sz="1400" baseline="30000" dirty="0">
                <a:solidFill>
                  <a:schemeClr val="tx1">
                    <a:lumMod val="75000"/>
                    <a:lumOff val="25000"/>
                  </a:schemeClr>
                </a:solidFill>
              </a:rPr>
              <a:t>5</a:t>
            </a:r>
            <a:endParaRPr lang="en-US" sz="1400" i="1" dirty="0">
              <a:solidFill>
                <a:schemeClr val="tx1">
                  <a:lumMod val="75000"/>
                  <a:lumOff val="25000"/>
                </a:schemeClr>
              </a:solidFill>
            </a:endParaRPr>
          </a:p>
          <a:p>
            <a:pPr marL="0" indent="0">
              <a:lnSpc>
                <a:spcPct val="100000"/>
              </a:lnSpc>
              <a:spcBef>
                <a:spcPts val="600"/>
              </a:spcBef>
              <a:buNone/>
            </a:pPr>
            <a:endParaRPr lang="en-US" sz="1000" i="1" dirty="0">
              <a:solidFill>
                <a:schemeClr val="tx1">
                  <a:lumMod val="75000"/>
                  <a:lumOff val="25000"/>
                </a:schemeClr>
              </a:solidFill>
            </a:endParaRPr>
          </a:p>
          <a:p>
            <a:pPr marL="0" indent="0">
              <a:lnSpc>
                <a:spcPct val="100000"/>
              </a:lnSpc>
              <a:spcBef>
                <a:spcPts val="600"/>
              </a:spcBef>
              <a:buNone/>
            </a:pPr>
            <a:endParaRPr lang="en-US" sz="1000" i="1" dirty="0">
              <a:solidFill>
                <a:schemeClr val="tx1">
                  <a:lumMod val="75000"/>
                  <a:lumOff val="25000"/>
                </a:schemeClr>
              </a:solidFill>
            </a:endParaRPr>
          </a:p>
          <a:p>
            <a:pPr marL="0" indent="0">
              <a:lnSpc>
                <a:spcPct val="100000"/>
              </a:lnSpc>
              <a:spcBef>
                <a:spcPts val="600"/>
              </a:spcBef>
              <a:buNone/>
            </a:pPr>
            <a:r>
              <a:rPr lang="en-US" sz="1000" i="1" dirty="0">
                <a:solidFill>
                  <a:schemeClr val="tx1">
                    <a:lumMod val="75000"/>
                    <a:lumOff val="25000"/>
                  </a:schemeClr>
                </a:solidFill>
              </a:rPr>
              <a:t>Sources: 1) </a:t>
            </a:r>
            <a:r>
              <a:rPr lang="en-US" sz="1000" i="1" dirty="0">
                <a:solidFill>
                  <a:schemeClr val="tx1">
                    <a:lumMod val="75000"/>
                    <a:lumOff val="25000"/>
                  </a:schemeClr>
                </a:solidFill>
                <a:hlinkClick r:id="rId3"/>
              </a:rPr>
              <a:t>Wilting et al</a:t>
            </a:r>
            <a:r>
              <a:rPr lang="en-US" sz="1000" i="1" dirty="0">
                <a:solidFill>
                  <a:schemeClr val="tx1">
                    <a:lumMod val="75000"/>
                    <a:lumOff val="25000"/>
                  </a:schemeClr>
                </a:solidFill>
              </a:rPr>
              <a:t>. (2017),  2) </a:t>
            </a:r>
            <a:r>
              <a:rPr lang="en-US" sz="1000" i="1" dirty="0">
                <a:solidFill>
                  <a:schemeClr val="tx1">
                    <a:lumMod val="75000"/>
                    <a:lumOff val="25000"/>
                  </a:schemeClr>
                </a:solidFill>
                <a:hlinkClick r:id="rId4"/>
              </a:rPr>
              <a:t>Chaudhary &amp; Brooks </a:t>
            </a:r>
            <a:r>
              <a:rPr lang="en-US" sz="1000" i="1" dirty="0">
                <a:solidFill>
                  <a:schemeClr val="tx1">
                    <a:lumMod val="75000"/>
                    <a:lumOff val="25000"/>
                  </a:schemeClr>
                </a:solidFill>
              </a:rPr>
              <a:t>(2019), 3) </a:t>
            </a:r>
            <a:r>
              <a:rPr lang="en-US" sz="1000" i="1" dirty="0">
                <a:solidFill>
                  <a:schemeClr val="tx1">
                    <a:lumMod val="75000"/>
                    <a:lumOff val="25000"/>
                  </a:schemeClr>
                </a:solidFill>
                <a:hlinkClick r:id="rId5"/>
              </a:rPr>
              <a:t>Pendrill et al</a:t>
            </a:r>
            <a:r>
              <a:rPr lang="en-US" sz="1000" i="1" dirty="0">
                <a:solidFill>
                  <a:schemeClr val="tx1">
                    <a:lumMod val="75000"/>
                    <a:lumOff val="25000"/>
                  </a:schemeClr>
                </a:solidFill>
              </a:rPr>
              <a:t>. (2019), 4) </a:t>
            </a:r>
            <a:r>
              <a:rPr lang="en-US" sz="1000" i="1" dirty="0">
                <a:solidFill>
                  <a:schemeClr val="tx1">
                    <a:lumMod val="75000"/>
                    <a:lumOff val="25000"/>
                  </a:schemeClr>
                </a:solidFill>
                <a:hlinkClick r:id="rId6"/>
              </a:rPr>
              <a:t>European Commission</a:t>
            </a:r>
            <a:r>
              <a:rPr lang="en-US" sz="1000" i="1" dirty="0">
                <a:solidFill>
                  <a:schemeClr val="tx1">
                    <a:lumMod val="75000"/>
                    <a:lumOff val="25000"/>
                  </a:schemeClr>
                </a:solidFill>
              </a:rPr>
              <a:t> (2021) based on data by </a:t>
            </a:r>
            <a:r>
              <a:rPr lang="en-US" sz="1000" i="1" dirty="0">
                <a:solidFill>
                  <a:schemeClr val="tx1">
                    <a:lumMod val="75000"/>
                    <a:lumOff val="25000"/>
                  </a:schemeClr>
                </a:solidFill>
                <a:hlinkClick r:id="rId7"/>
              </a:rPr>
              <a:t>Pendrill et al.</a:t>
            </a:r>
            <a:r>
              <a:rPr lang="en-US" sz="1000" i="1" dirty="0">
                <a:solidFill>
                  <a:schemeClr val="tx1">
                    <a:lumMod val="75000"/>
                    <a:lumOff val="25000"/>
                  </a:schemeClr>
                </a:solidFill>
              </a:rPr>
              <a:t> (2020), 5) </a:t>
            </a:r>
            <a:r>
              <a:rPr lang="en-US" sz="1000" i="1" dirty="0">
                <a:solidFill>
                  <a:schemeClr val="tx1">
                    <a:lumMod val="75000"/>
                    <a:lumOff val="25000"/>
                  </a:schemeClr>
                </a:solidFill>
                <a:hlinkClick r:id="rId8"/>
              </a:rPr>
              <a:t>Taherzadeh &amp; Caro</a:t>
            </a:r>
            <a:r>
              <a:rPr lang="en-US" sz="1000" i="1" dirty="0">
                <a:solidFill>
                  <a:schemeClr val="tx1">
                    <a:lumMod val="75000"/>
                    <a:lumOff val="25000"/>
                  </a:schemeClr>
                </a:solidFill>
              </a:rPr>
              <a:t> (2019) and 6) </a:t>
            </a:r>
            <a:r>
              <a:rPr lang="en-US" sz="1000" i="1" dirty="0">
                <a:solidFill>
                  <a:schemeClr val="tx1">
                    <a:lumMod val="75000"/>
                    <a:lumOff val="25000"/>
                  </a:schemeClr>
                </a:solidFill>
                <a:hlinkClick r:id="rId9"/>
              </a:rPr>
              <a:t>Green et al.</a:t>
            </a:r>
            <a:r>
              <a:rPr lang="en-US" sz="1000" i="1" dirty="0">
                <a:solidFill>
                  <a:schemeClr val="tx1">
                    <a:lumMod val="75000"/>
                    <a:lumOff val="25000"/>
                  </a:schemeClr>
                </a:solidFill>
              </a:rPr>
              <a:t> (2019)</a:t>
            </a:r>
          </a:p>
        </p:txBody>
      </p:sp>
    </p:spTree>
    <p:extLst>
      <p:ext uri="{BB962C8B-B14F-4D97-AF65-F5344CB8AC3E}">
        <p14:creationId xmlns:p14="http://schemas.microsoft.com/office/powerpoint/2010/main" val="281231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768308" y="331437"/>
            <a:ext cx="10515600" cy="968618"/>
          </a:xfrm>
        </p:spPr>
        <p:txBody>
          <a:bodyPr>
            <a:normAutofit/>
          </a:bodyPr>
          <a:lstStyle/>
          <a:p>
            <a:r>
              <a:rPr lang="en-US" dirty="0">
                <a:solidFill>
                  <a:schemeClr val="tx1">
                    <a:lumMod val="75000"/>
                    <a:lumOff val="25000"/>
                  </a:schemeClr>
                </a:solidFill>
              </a:rPr>
              <a:t>How is trade policy relevant?</a:t>
            </a:r>
            <a:endParaRPr lang="en-GB"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68308" y="1333744"/>
            <a:ext cx="10926387" cy="4631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GB" sz="2000" dirty="0">
                <a:solidFill>
                  <a:schemeClr val="tx1">
                    <a:lumMod val="75000"/>
                    <a:lumOff val="25000"/>
                  </a:schemeClr>
                </a:solidFill>
              </a:rPr>
              <a:t>Trade polices and trade-related policy instruments can be used to regulate unsustainable and incentivise sustainable trade.</a:t>
            </a:r>
          </a:p>
          <a:p>
            <a:pPr>
              <a:lnSpc>
                <a:spcPct val="114000"/>
              </a:lnSpc>
              <a:spcBef>
                <a:spcPts val="600"/>
              </a:spcBef>
            </a:pPr>
            <a:r>
              <a:rPr lang="en-US" sz="2000" dirty="0">
                <a:solidFill>
                  <a:schemeClr val="tx1">
                    <a:lumMod val="75000"/>
                    <a:lumOff val="25000"/>
                  </a:schemeClr>
                </a:solidFill>
              </a:rPr>
              <a:t>In particular, they can impact agricultural practices, which are key “on the ground” driver for deforestation. </a:t>
            </a:r>
            <a:endParaRPr lang="en-GB" sz="2000" dirty="0">
              <a:solidFill>
                <a:schemeClr val="tx1">
                  <a:lumMod val="75000"/>
                  <a:lumOff val="25000"/>
                </a:schemeClr>
              </a:solidFill>
            </a:endParaRPr>
          </a:p>
          <a:p>
            <a:pPr marL="0" indent="0">
              <a:lnSpc>
                <a:spcPct val="114000"/>
              </a:lnSpc>
              <a:spcBef>
                <a:spcPts val="600"/>
              </a:spcBef>
              <a:buNone/>
            </a:pPr>
            <a:endParaRPr lang="en-GB" sz="800" dirty="0">
              <a:solidFill>
                <a:schemeClr val="tx1">
                  <a:lumMod val="75000"/>
                  <a:lumOff val="25000"/>
                </a:schemeClr>
              </a:solidFill>
            </a:endParaRPr>
          </a:p>
          <a:p>
            <a:pPr>
              <a:lnSpc>
                <a:spcPct val="114000"/>
              </a:lnSpc>
              <a:spcBef>
                <a:spcPts val="600"/>
              </a:spcBef>
            </a:pPr>
            <a:r>
              <a:rPr lang="en-GB" sz="2000" dirty="0">
                <a:solidFill>
                  <a:schemeClr val="tx1">
                    <a:lumMod val="75000"/>
                    <a:lumOff val="25000"/>
                  </a:schemeClr>
                </a:solidFill>
              </a:rPr>
              <a:t>They can:</a:t>
            </a:r>
          </a:p>
          <a:p>
            <a:pPr lvl="1">
              <a:lnSpc>
                <a:spcPct val="114000"/>
              </a:lnSpc>
              <a:spcBef>
                <a:spcPts val="600"/>
              </a:spcBef>
            </a:pPr>
            <a:r>
              <a:rPr lang="en-GB" sz="1300" dirty="0">
                <a:solidFill>
                  <a:schemeClr val="tx1">
                    <a:lumMod val="75000"/>
                    <a:lumOff val="25000"/>
                  </a:schemeClr>
                </a:solidFill>
              </a:rPr>
              <a:t>Set safeguards to prevent deforestation associated with trade and trade liberalization  (e.g. in Regional Trade Agreements) </a:t>
            </a:r>
          </a:p>
          <a:p>
            <a:pPr lvl="1">
              <a:lnSpc>
                <a:spcPct val="114000"/>
              </a:lnSpc>
              <a:spcBef>
                <a:spcPts val="600"/>
              </a:spcBef>
            </a:pPr>
            <a:r>
              <a:rPr lang="en-GB" sz="1300" dirty="0">
                <a:solidFill>
                  <a:schemeClr val="tx1">
                    <a:lumMod val="75000"/>
                    <a:lumOff val="25000"/>
                  </a:schemeClr>
                </a:solidFill>
              </a:rPr>
              <a:t>Set sustainability requirements for products entering the market (e.g. mandatory standards or supply chain due diligence requirements for business)</a:t>
            </a:r>
          </a:p>
          <a:p>
            <a:pPr lvl="1">
              <a:lnSpc>
                <a:spcPct val="114000"/>
              </a:lnSpc>
              <a:spcBef>
                <a:spcPts val="600"/>
              </a:spcBef>
            </a:pPr>
            <a:r>
              <a:rPr lang="en-GB" sz="1300" dirty="0">
                <a:solidFill>
                  <a:schemeClr val="tx1">
                    <a:lumMod val="75000"/>
                    <a:lumOff val="25000"/>
                  </a:schemeClr>
                </a:solidFill>
              </a:rPr>
              <a:t>Provide preferential market access for sustainable / deforestation-free products (e.g. preferential tariffs)</a:t>
            </a:r>
          </a:p>
          <a:p>
            <a:pPr lvl="1">
              <a:lnSpc>
                <a:spcPct val="114000"/>
              </a:lnSpc>
              <a:spcBef>
                <a:spcPts val="600"/>
              </a:spcBef>
            </a:pPr>
            <a:r>
              <a:rPr lang="en-US" sz="1300" dirty="0">
                <a:solidFill>
                  <a:schemeClr val="tx1">
                    <a:lumMod val="75000"/>
                    <a:lumOff val="25000"/>
                  </a:schemeClr>
                </a:solidFill>
              </a:rPr>
              <a:t>Set bans on certain products directly linked to illegal deforestation (e.g. illegally harvested timber)</a:t>
            </a:r>
            <a:endParaRPr lang="en-GB" sz="1300" dirty="0">
              <a:solidFill>
                <a:schemeClr val="tx1">
                  <a:lumMod val="75000"/>
                  <a:lumOff val="25000"/>
                </a:schemeClr>
              </a:solidFill>
            </a:endParaRPr>
          </a:p>
          <a:p>
            <a:pPr lvl="1">
              <a:lnSpc>
                <a:spcPct val="114000"/>
              </a:lnSpc>
              <a:spcBef>
                <a:spcPts val="600"/>
              </a:spcBef>
            </a:pPr>
            <a:r>
              <a:rPr lang="en-GB" sz="1300" dirty="0">
                <a:solidFill>
                  <a:schemeClr val="tx1">
                    <a:lumMod val="75000"/>
                    <a:lumOff val="25000"/>
                  </a:schemeClr>
                </a:solidFill>
              </a:rPr>
              <a:t>Help to remove non-tariff barriers to trade in deforestation-free products (e.g. regulatory cooperation and harmonising standards between trade partners)</a:t>
            </a:r>
          </a:p>
          <a:p>
            <a:pPr lvl="1">
              <a:lnSpc>
                <a:spcPct val="114000"/>
              </a:lnSpc>
              <a:spcBef>
                <a:spcPts val="600"/>
              </a:spcBef>
            </a:pPr>
            <a:r>
              <a:rPr lang="en-GB" sz="1300" dirty="0">
                <a:solidFill>
                  <a:schemeClr val="tx1">
                    <a:lumMod val="75000"/>
                    <a:lumOff val="25000"/>
                  </a:schemeClr>
                </a:solidFill>
              </a:rPr>
              <a:t>Provide financial support, training and technical assistance that supports sustainable and deforestation-free trade</a:t>
            </a:r>
          </a:p>
        </p:txBody>
      </p:sp>
    </p:spTree>
    <p:extLst>
      <p:ext uri="{BB962C8B-B14F-4D97-AF65-F5344CB8AC3E}">
        <p14:creationId xmlns:p14="http://schemas.microsoft.com/office/powerpoint/2010/main" val="233910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EE086F8-0A33-80BD-AA00-242763021F69}"/>
              </a:ext>
            </a:extLst>
          </p:cNvPr>
          <p:cNvSpPr txBox="1">
            <a:spLocks/>
          </p:cNvSpPr>
          <p:nvPr/>
        </p:nvSpPr>
        <p:spPr>
          <a:xfrm>
            <a:off x="249864" y="425301"/>
            <a:ext cx="11743661" cy="5263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2400" b="1" dirty="0">
                <a:solidFill>
                  <a:schemeClr val="tx1">
                    <a:lumMod val="75000"/>
                    <a:lumOff val="25000"/>
                  </a:schemeClr>
                </a:solidFill>
              </a:rPr>
              <a:t>Deforestation-free supply chains: </a:t>
            </a:r>
            <a:r>
              <a:rPr lang="en-US" sz="2400" dirty="0">
                <a:solidFill>
                  <a:schemeClr val="tx1">
                    <a:lumMod val="75000"/>
                    <a:lumOff val="25000"/>
                  </a:schemeClr>
                </a:solidFill>
              </a:rPr>
              <a:t>what kind of policies and measures are involved?</a:t>
            </a:r>
          </a:p>
        </p:txBody>
      </p:sp>
      <p:pic>
        <p:nvPicPr>
          <p:cNvPr id="4" name="Picture 3" descr="Timeline&#10;&#10;Description automatically generated">
            <a:extLst>
              <a:ext uri="{FF2B5EF4-FFF2-40B4-BE49-F238E27FC236}">
                <a16:creationId xmlns:a16="http://schemas.microsoft.com/office/drawing/2014/main" id="{62ED6291-548D-DE1C-F0F7-4EF252271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80" y="0"/>
            <a:ext cx="10885620" cy="7699263"/>
          </a:xfrm>
          <a:prstGeom prst="rect">
            <a:avLst/>
          </a:prstGeom>
        </p:spPr>
      </p:pic>
    </p:spTree>
    <p:extLst>
      <p:ext uri="{BB962C8B-B14F-4D97-AF65-F5344CB8AC3E}">
        <p14:creationId xmlns:p14="http://schemas.microsoft.com/office/powerpoint/2010/main" val="340678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5152" y="207067"/>
            <a:ext cx="10515600" cy="776419"/>
          </a:xfrm>
        </p:spPr>
        <p:txBody>
          <a:bodyPr/>
          <a:lstStyle/>
          <a:p>
            <a:r>
              <a:rPr lang="en-US" dirty="0">
                <a:solidFill>
                  <a:schemeClr val="tx1">
                    <a:lumMod val="75000"/>
                    <a:lumOff val="25000"/>
                  </a:schemeClr>
                </a:solidFill>
              </a:rPr>
              <a:t>What are the opportunities?</a:t>
            </a:r>
            <a:endParaRPr lang="en-GB"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95328" y="1087861"/>
            <a:ext cx="5557346" cy="4605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tx1">
                    <a:lumMod val="75000"/>
                    <a:lumOff val="25000"/>
                  </a:schemeClr>
                </a:solidFill>
              </a:rPr>
              <a:t>Shift to and investment in deforestation-free supply chains can support sustainable trade and related socio-economic opportunities.</a:t>
            </a:r>
          </a:p>
          <a:p>
            <a:pPr>
              <a:lnSpc>
                <a:spcPct val="100000"/>
              </a:lnSpc>
              <a:spcBef>
                <a:spcPts val="1800"/>
              </a:spcBef>
            </a:pPr>
            <a:r>
              <a:rPr lang="en-US" sz="1600" b="1" dirty="0">
                <a:solidFill>
                  <a:schemeClr val="tx1">
                    <a:lumMod val="75000"/>
                    <a:lumOff val="25000"/>
                  </a:schemeClr>
                </a:solidFill>
              </a:rPr>
              <a:t>National</a:t>
            </a:r>
            <a:endParaRPr lang="en-US" sz="1600" dirty="0">
              <a:solidFill>
                <a:schemeClr val="tx1">
                  <a:lumMod val="75000"/>
                  <a:lumOff val="25000"/>
                </a:schemeClr>
              </a:solidFill>
            </a:endParaRPr>
          </a:p>
          <a:p>
            <a:pPr lvl="1">
              <a:lnSpc>
                <a:spcPct val="100000"/>
              </a:lnSpc>
            </a:pPr>
            <a:r>
              <a:rPr lang="en-US" sz="1200" dirty="0">
                <a:solidFill>
                  <a:schemeClr val="tx1">
                    <a:lumMod val="75000"/>
                    <a:lumOff val="25000"/>
                  </a:schemeClr>
                </a:solidFill>
              </a:rPr>
              <a:t>Market access, retaining old and gaining new export markets </a:t>
            </a:r>
            <a:r>
              <a:rPr lang="en-US" sz="1200" b="1" i="1" dirty="0">
                <a:solidFill>
                  <a:schemeClr val="tx1">
                    <a:lumMod val="75000"/>
                    <a:lumOff val="25000"/>
                  </a:schemeClr>
                </a:solidFill>
              </a:rPr>
              <a:t>(Examples 1 and 2)</a:t>
            </a:r>
          </a:p>
          <a:p>
            <a:pPr lvl="1">
              <a:lnSpc>
                <a:spcPct val="100000"/>
              </a:lnSpc>
            </a:pPr>
            <a:r>
              <a:rPr lang="en-US" sz="1200" dirty="0">
                <a:solidFill>
                  <a:schemeClr val="tx1">
                    <a:lumMod val="75000"/>
                    <a:lumOff val="25000"/>
                  </a:schemeClr>
                </a:solidFill>
              </a:rPr>
              <a:t>Diversification of exports</a:t>
            </a:r>
          </a:p>
          <a:p>
            <a:pPr>
              <a:lnSpc>
                <a:spcPct val="100000"/>
              </a:lnSpc>
              <a:spcBef>
                <a:spcPts val="1800"/>
              </a:spcBef>
            </a:pPr>
            <a:r>
              <a:rPr lang="en-GB" sz="1600" b="1" dirty="0">
                <a:solidFill>
                  <a:schemeClr val="tx1">
                    <a:lumMod val="75000"/>
                    <a:lumOff val="25000"/>
                  </a:schemeClr>
                </a:solidFill>
              </a:rPr>
              <a:t>Business</a:t>
            </a:r>
          </a:p>
          <a:p>
            <a:pPr lvl="1">
              <a:lnSpc>
                <a:spcPct val="100000"/>
              </a:lnSpc>
            </a:pPr>
            <a:r>
              <a:rPr lang="en-US" sz="1200" dirty="0">
                <a:solidFill>
                  <a:schemeClr val="tx1">
                    <a:lumMod val="75000"/>
                    <a:lumOff val="25000"/>
                  </a:schemeClr>
                </a:solidFill>
              </a:rPr>
              <a:t>Market advantage, responding to increased regulation and consumer demand for sustainability </a:t>
            </a:r>
            <a:r>
              <a:rPr lang="en-US" sz="1200" b="1" i="1" dirty="0">
                <a:solidFill>
                  <a:schemeClr val="tx1">
                    <a:lumMod val="75000"/>
                    <a:lumOff val="25000"/>
                  </a:schemeClr>
                </a:solidFill>
              </a:rPr>
              <a:t>(Examples 1 and 2)</a:t>
            </a:r>
          </a:p>
          <a:p>
            <a:pPr lvl="1">
              <a:lnSpc>
                <a:spcPct val="100000"/>
              </a:lnSpc>
            </a:pPr>
            <a:r>
              <a:rPr lang="en-US" sz="1200" dirty="0">
                <a:solidFill>
                  <a:schemeClr val="tx1">
                    <a:lumMod val="75000"/>
                    <a:lumOff val="25000"/>
                  </a:schemeClr>
                </a:solidFill>
              </a:rPr>
              <a:t>Supply chain stability, with sustainable supply chains being more resilient and adaptable</a:t>
            </a:r>
            <a:endParaRPr lang="en-US" sz="1200" baseline="30000" dirty="0">
              <a:solidFill>
                <a:schemeClr val="tx1">
                  <a:lumMod val="75000"/>
                  <a:lumOff val="25000"/>
                </a:schemeClr>
              </a:solidFill>
            </a:endParaRPr>
          </a:p>
          <a:p>
            <a:pPr>
              <a:lnSpc>
                <a:spcPct val="100000"/>
              </a:lnSpc>
              <a:spcBef>
                <a:spcPts val="1800"/>
              </a:spcBef>
            </a:pPr>
            <a:r>
              <a:rPr lang="en-GB" sz="1600" b="1" dirty="0">
                <a:solidFill>
                  <a:schemeClr val="tx1">
                    <a:lumMod val="75000"/>
                    <a:lumOff val="25000"/>
                  </a:schemeClr>
                </a:solidFill>
              </a:rPr>
              <a:t>Producers (e.g. smallholders)</a:t>
            </a:r>
          </a:p>
          <a:p>
            <a:pPr lvl="1">
              <a:lnSpc>
                <a:spcPct val="100000"/>
              </a:lnSpc>
            </a:pPr>
            <a:r>
              <a:rPr lang="en-US" sz="1200" dirty="0">
                <a:solidFill>
                  <a:schemeClr val="tx1">
                    <a:lumMod val="75000"/>
                    <a:lumOff val="25000"/>
                  </a:schemeClr>
                </a:solidFill>
              </a:rPr>
              <a:t>Access to global supply chains </a:t>
            </a:r>
            <a:r>
              <a:rPr lang="en-US" sz="1200" b="1" i="1" dirty="0">
                <a:solidFill>
                  <a:schemeClr val="tx1">
                    <a:lumMod val="75000"/>
                    <a:lumOff val="25000"/>
                  </a:schemeClr>
                </a:solidFill>
              </a:rPr>
              <a:t>(Examples 1 and 2)</a:t>
            </a:r>
          </a:p>
          <a:p>
            <a:pPr lvl="1">
              <a:lnSpc>
                <a:spcPct val="100000"/>
              </a:lnSpc>
            </a:pPr>
            <a:r>
              <a:rPr lang="en-US" sz="1200" dirty="0">
                <a:solidFill>
                  <a:schemeClr val="tx1">
                    <a:lumMod val="75000"/>
                    <a:lumOff val="25000"/>
                  </a:schemeClr>
                </a:solidFill>
              </a:rPr>
              <a:t>Reliable and fair prices as part of sustainability standard schemes (</a:t>
            </a:r>
            <a:r>
              <a:rPr lang="en-US" sz="1200" b="1" i="1" dirty="0">
                <a:solidFill>
                  <a:schemeClr val="tx1">
                    <a:lumMod val="75000"/>
                    <a:lumOff val="25000"/>
                  </a:schemeClr>
                </a:solidFill>
              </a:rPr>
              <a:t>e.g.</a:t>
            </a:r>
            <a:r>
              <a:rPr lang="en-US" sz="1200" dirty="0">
                <a:solidFill>
                  <a:schemeClr val="tx1">
                    <a:lumMod val="75000"/>
                    <a:lumOff val="25000"/>
                  </a:schemeClr>
                </a:solidFill>
              </a:rPr>
              <a:t> </a:t>
            </a:r>
            <a:r>
              <a:rPr lang="en-US" sz="1200" b="1" i="1" dirty="0">
                <a:solidFill>
                  <a:schemeClr val="tx1">
                    <a:lumMod val="75000"/>
                    <a:lumOff val="25000"/>
                  </a:schemeClr>
                </a:solidFill>
              </a:rPr>
              <a:t>Example 3</a:t>
            </a:r>
            <a:r>
              <a:rPr lang="en-US" sz="1200" dirty="0">
                <a:solidFill>
                  <a:schemeClr val="tx1">
                    <a:lumMod val="75000"/>
                    <a:lumOff val="25000"/>
                  </a:schemeClr>
                </a:solidFill>
              </a:rPr>
              <a:t>)</a:t>
            </a:r>
          </a:p>
        </p:txBody>
      </p:sp>
      <p:sp>
        <p:nvSpPr>
          <p:cNvPr id="3" name="TextBox 2">
            <a:extLst>
              <a:ext uri="{FF2B5EF4-FFF2-40B4-BE49-F238E27FC236}">
                <a16:creationId xmlns:a16="http://schemas.microsoft.com/office/drawing/2014/main" id="{5C361D07-94F2-F84D-FEF9-9082353C94BE}"/>
              </a:ext>
            </a:extLst>
          </p:cNvPr>
          <p:cNvSpPr txBox="1"/>
          <p:nvPr/>
        </p:nvSpPr>
        <p:spPr>
          <a:xfrm>
            <a:off x="6777029" y="1139280"/>
            <a:ext cx="5019673" cy="1014060"/>
          </a:xfrm>
          <a:prstGeom prst="rect">
            <a:avLst/>
          </a:prstGeom>
          <a:solidFill>
            <a:schemeClr val="accent6">
              <a:lumMod val="60000"/>
              <a:lumOff val="40000"/>
              <a:alpha val="39000"/>
            </a:schemeClr>
          </a:solidFill>
          <a:ln>
            <a:noFill/>
          </a:ln>
        </p:spPr>
        <p:txBody>
          <a:bodyPr wrap="square" rtlCol="0">
            <a:spAutoFit/>
          </a:bodyPr>
          <a:lstStyle/>
          <a:p>
            <a:pPr>
              <a:lnSpc>
                <a:spcPct val="110000"/>
              </a:lnSpc>
            </a:pPr>
            <a:r>
              <a:rPr lang="en-US" sz="1100" b="1" dirty="0">
                <a:solidFill>
                  <a:schemeClr val="tx1">
                    <a:lumMod val="75000"/>
                    <a:lumOff val="25000"/>
                  </a:schemeClr>
                </a:solidFill>
              </a:rPr>
              <a:t>Example 1</a:t>
            </a:r>
            <a:r>
              <a:rPr lang="en-US" sz="1100" dirty="0">
                <a:solidFill>
                  <a:schemeClr val="tx1">
                    <a:lumMod val="75000"/>
                    <a:lumOff val="25000"/>
                  </a:schemeClr>
                </a:solidFill>
              </a:rPr>
              <a:t>: Starting from 2018, the government of Gabon made the issuance of forestry permits conditional on Forest Stewardship Council (FSC) certification by 2022, with the goal of increasing forestry exports and their contribution to GDP. The FSC Forest Management certificates covered more than 2 million hectares of forests by December 2019, almost 10% of the total forest area in Gabon. </a:t>
            </a:r>
            <a:r>
              <a:rPr lang="en-US" sz="1100" dirty="0">
                <a:solidFill>
                  <a:schemeClr val="tx1">
                    <a:lumMod val="75000"/>
                    <a:lumOff val="25000"/>
                  </a:schemeClr>
                </a:solidFill>
                <a:hlinkClick r:id="rId3"/>
              </a:rPr>
              <a:t>UNFSS</a:t>
            </a:r>
            <a:r>
              <a:rPr lang="en-US" sz="1100" dirty="0">
                <a:solidFill>
                  <a:schemeClr val="tx1">
                    <a:lumMod val="75000"/>
                    <a:lumOff val="25000"/>
                  </a:schemeClr>
                </a:solidFill>
              </a:rPr>
              <a:t>  (2021)</a:t>
            </a:r>
          </a:p>
        </p:txBody>
      </p:sp>
      <p:sp>
        <p:nvSpPr>
          <p:cNvPr id="4" name="TextBox 3">
            <a:extLst>
              <a:ext uri="{FF2B5EF4-FFF2-40B4-BE49-F238E27FC236}">
                <a16:creationId xmlns:a16="http://schemas.microsoft.com/office/drawing/2014/main" id="{787335ED-0AE0-BFAD-5F64-557527778908}"/>
              </a:ext>
            </a:extLst>
          </p:cNvPr>
          <p:cNvSpPr txBox="1"/>
          <p:nvPr/>
        </p:nvSpPr>
        <p:spPr>
          <a:xfrm>
            <a:off x="6777029" y="2355927"/>
            <a:ext cx="5019673" cy="1758879"/>
          </a:xfrm>
          <a:prstGeom prst="rect">
            <a:avLst/>
          </a:prstGeom>
          <a:solidFill>
            <a:schemeClr val="accent6">
              <a:lumMod val="60000"/>
              <a:lumOff val="40000"/>
              <a:alpha val="39000"/>
            </a:schemeClr>
          </a:solidFill>
          <a:ln>
            <a:noFill/>
          </a:ln>
        </p:spPr>
        <p:txBody>
          <a:bodyPr wrap="square" rtlCol="0">
            <a:spAutoFit/>
          </a:bodyPr>
          <a:lstStyle/>
          <a:p>
            <a:pPr>
              <a:lnSpc>
                <a:spcPct val="110000"/>
              </a:lnSpc>
            </a:pPr>
            <a:r>
              <a:rPr lang="en-US" sz="1100" b="1" dirty="0">
                <a:solidFill>
                  <a:schemeClr val="tx1">
                    <a:lumMod val="75000"/>
                    <a:lumOff val="25000"/>
                  </a:schemeClr>
                </a:solidFill>
              </a:rPr>
              <a:t>Example 2: </a:t>
            </a:r>
            <a:r>
              <a:rPr lang="en-US" sz="1100" dirty="0">
                <a:solidFill>
                  <a:schemeClr val="tx1">
                    <a:lumMod val="75000"/>
                    <a:lumOff val="25000"/>
                  </a:schemeClr>
                </a:solidFill>
              </a:rPr>
              <a:t>The government of Indonesia introduced the Indonesian Sustainable Palm Oil (ISPO) certification in 2011 as a mandatory requirement for all oil palm growers and millers operating in the country, with the objective of addressing environmental issues in the sector and improving the competitiveness of Indonesian palm oil in the global market. The certification requirements were updated in 2020. The current requirement is that all Indonesian palm oil companies must be ISPO accredited by 2023 meaning all Indonesian oil palm growers, not just those exporting to foreign markets, must conform to higher ISPO certification standards. </a:t>
            </a:r>
            <a:r>
              <a:rPr lang="en-US" sz="1100" dirty="0">
                <a:solidFill>
                  <a:schemeClr val="tx1">
                    <a:lumMod val="75000"/>
                    <a:lumOff val="25000"/>
                  </a:schemeClr>
                </a:solidFill>
                <a:hlinkClick r:id="rId4"/>
              </a:rPr>
              <a:t>Henry, D. </a:t>
            </a:r>
            <a:r>
              <a:rPr lang="en-US" sz="1100" dirty="0">
                <a:solidFill>
                  <a:schemeClr val="tx1">
                    <a:lumMod val="75000"/>
                    <a:lumOff val="25000"/>
                  </a:schemeClr>
                </a:solidFill>
              </a:rPr>
              <a:t>(2021)</a:t>
            </a:r>
          </a:p>
        </p:txBody>
      </p:sp>
      <p:sp>
        <p:nvSpPr>
          <p:cNvPr id="7" name="TextBox 6">
            <a:extLst>
              <a:ext uri="{FF2B5EF4-FFF2-40B4-BE49-F238E27FC236}">
                <a16:creationId xmlns:a16="http://schemas.microsoft.com/office/drawing/2014/main" id="{8EB5C362-29E1-9678-BF43-923F6242E24B}"/>
              </a:ext>
            </a:extLst>
          </p:cNvPr>
          <p:cNvSpPr txBox="1"/>
          <p:nvPr/>
        </p:nvSpPr>
        <p:spPr>
          <a:xfrm>
            <a:off x="6777029" y="4337255"/>
            <a:ext cx="5019673" cy="1200265"/>
          </a:xfrm>
          <a:prstGeom prst="rect">
            <a:avLst/>
          </a:prstGeom>
          <a:solidFill>
            <a:schemeClr val="accent6">
              <a:lumMod val="60000"/>
              <a:lumOff val="40000"/>
              <a:alpha val="39000"/>
            </a:schemeClr>
          </a:solidFill>
          <a:ln>
            <a:noFill/>
          </a:ln>
        </p:spPr>
        <p:txBody>
          <a:bodyPr wrap="square" rtlCol="0">
            <a:spAutoFit/>
          </a:bodyPr>
          <a:lstStyle/>
          <a:p>
            <a:pPr>
              <a:lnSpc>
                <a:spcPct val="110000"/>
              </a:lnSpc>
            </a:pPr>
            <a:r>
              <a:rPr lang="en-US" sz="1100" b="1" dirty="0">
                <a:solidFill>
                  <a:schemeClr val="tx1">
                    <a:lumMod val="75000"/>
                    <a:lumOff val="25000"/>
                  </a:schemeClr>
                </a:solidFill>
              </a:rPr>
              <a:t>Example 3: </a:t>
            </a:r>
            <a:r>
              <a:rPr lang="en-US" sz="1100" dirty="0">
                <a:solidFill>
                  <a:schemeClr val="tx1">
                    <a:lumMod val="75000"/>
                    <a:lumOff val="25000"/>
                  </a:schemeClr>
                </a:solidFill>
              </a:rPr>
              <a:t>Compliance with voluntary sustainability standards can contribute to poverty alleviation in many ways, such as supporting skills training for farmers, that can support better practices, producer knowledge, and capacity to grow higher-quality and more sustainable products. In turn, this can bring farmers higher and more stable prices and crop income, as well as increased social capital via stronger producer organizations. </a:t>
            </a:r>
            <a:r>
              <a:rPr lang="en-US" sz="1100" dirty="0">
                <a:solidFill>
                  <a:schemeClr val="tx1">
                    <a:lumMod val="75000"/>
                    <a:lumOff val="25000"/>
                  </a:schemeClr>
                </a:solidFill>
                <a:hlinkClick r:id="rId5"/>
              </a:rPr>
              <a:t>IISD</a:t>
            </a:r>
            <a:r>
              <a:rPr lang="en-US" sz="1100" dirty="0">
                <a:solidFill>
                  <a:schemeClr val="tx1">
                    <a:lumMod val="75000"/>
                    <a:lumOff val="25000"/>
                  </a:schemeClr>
                </a:solidFill>
              </a:rPr>
              <a:t> (2021)</a:t>
            </a:r>
          </a:p>
        </p:txBody>
      </p:sp>
    </p:spTree>
    <p:extLst>
      <p:ext uri="{BB962C8B-B14F-4D97-AF65-F5344CB8AC3E}">
        <p14:creationId xmlns:p14="http://schemas.microsoft.com/office/powerpoint/2010/main" val="324604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205_TH Policy Papers_03 PPT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BBCC344-FB72-9BD8-B2D6-8A76D44DB96B}"/>
              </a:ext>
            </a:extLst>
          </p:cNvPr>
          <p:cNvSpPr txBox="1">
            <a:spLocks/>
          </p:cNvSpPr>
          <p:nvPr/>
        </p:nvSpPr>
        <p:spPr>
          <a:xfrm>
            <a:off x="704731" y="409227"/>
            <a:ext cx="5123158" cy="50941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a:solidFill>
                  <a:schemeClr val="tx1">
                    <a:lumMod val="75000"/>
                    <a:lumOff val="25000"/>
                  </a:schemeClr>
                </a:solidFill>
              </a:rPr>
              <a:t>Existing and emerging policy developments &amp; initiatives linked to trade and deforestation</a:t>
            </a:r>
            <a:endParaRPr lang="en-GB" sz="5500" dirty="0">
              <a:solidFill>
                <a:schemeClr val="tx1">
                  <a:lumMod val="75000"/>
                  <a:lumOff val="25000"/>
                </a:schemeClr>
              </a:solidFill>
            </a:endParaRPr>
          </a:p>
        </p:txBody>
      </p:sp>
    </p:spTree>
    <p:extLst>
      <p:ext uri="{BB962C8B-B14F-4D97-AF65-F5344CB8AC3E}">
        <p14:creationId xmlns:p14="http://schemas.microsoft.com/office/powerpoint/2010/main" val="389591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198" y="265490"/>
            <a:ext cx="11258551" cy="939423"/>
          </a:xfrm>
        </p:spPr>
        <p:txBody>
          <a:bodyPr>
            <a:noAutofit/>
          </a:bodyPr>
          <a:lstStyle/>
          <a:p>
            <a:r>
              <a:rPr lang="en-GB" sz="3400" dirty="0">
                <a:solidFill>
                  <a:schemeClr val="tx1">
                    <a:lumMod val="75000"/>
                    <a:lumOff val="25000"/>
                  </a:schemeClr>
                </a:solidFill>
              </a:rPr>
              <a:t>Glasgow Leaders’ Declaration on Forests and Land Use (COP26)</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38202" y="120491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solidFill>
                  <a:schemeClr val="tx1">
                    <a:lumMod val="75000"/>
                    <a:lumOff val="25000"/>
                  </a:schemeClr>
                </a:solidFill>
                <a:hlinkClick r:id="rId3"/>
              </a:rPr>
              <a:t>Glasgow Leaders’ Declaration on Forests and Land Use</a:t>
            </a:r>
            <a:r>
              <a:rPr lang="en-GB" sz="1800" dirty="0">
                <a:solidFill>
                  <a:schemeClr val="tx1">
                    <a:lumMod val="75000"/>
                    <a:lumOff val="25000"/>
                  </a:schemeClr>
                </a:solidFill>
              </a:rPr>
              <a:t>, adopted at UNFCCC COP26 in 2021</a:t>
            </a:r>
          </a:p>
          <a:p>
            <a:pPr>
              <a:lnSpc>
                <a:spcPct val="100000"/>
              </a:lnSpc>
            </a:pPr>
            <a:r>
              <a:rPr lang="en-GB" sz="1800" dirty="0">
                <a:solidFill>
                  <a:schemeClr val="tx1">
                    <a:lumMod val="75000"/>
                    <a:lumOff val="25000"/>
                  </a:schemeClr>
                </a:solidFill>
              </a:rPr>
              <a:t>Endorsed by 145 countries, not legally binding</a:t>
            </a:r>
          </a:p>
          <a:p>
            <a:pPr>
              <a:lnSpc>
                <a:spcPct val="100000"/>
              </a:lnSpc>
            </a:pPr>
            <a:r>
              <a:rPr lang="en-GB" sz="1800" dirty="0">
                <a:solidFill>
                  <a:schemeClr val="tx1">
                    <a:lumMod val="75000"/>
                    <a:lumOff val="25000"/>
                  </a:schemeClr>
                </a:solidFill>
              </a:rPr>
              <a:t>% of global forest covered by endorsers: 91%</a:t>
            </a:r>
          </a:p>
          <a:p>
            <a:pPr>
              <a:lnSpc>
                <a:spcPct val="100000"/>
              </a:lnSpc>
            </a:pPr>
            <a:r>
              <a:rPr lang="en-GB" sz="1800" b="1" dirty="0">
                <a:solidFill>
                  <a:schemeClr val="tx1">
                    <a:lumMod val="75000"/>
                    <a:lumOff val="25000"/>
                  </a:schemeClr>
                </a:solidFill>
              </a:rPr>
              <a:t>Aim</a:t>
            </a:r>
            <a:r>
              <a:rPr lang="en-GB" sz="1800" dirty="0">
                <a:solidFill>
                  <a:schemeClr val="tx1">
                    <a:lumMod val="75000"/>
                    <a:lumOff val="25000"/>
                  </a:schemeClr>
                </a:solidFill>
              </a:rPr>
              <a:t>: high level political declaration by countries to </a:t>
            </a:r>
            <a:r>
              <a:rPr lang="en-US" sz="1800" dirty="0">
                <a:solidFill>
                  <a:schemeClr val="tx1">
                    <a:lumMod val="75000"/>
                    <a:lumOff val="25000"/>
                  </a:schemeClr>
                </a:solidFill>
              </a:rPr>
              <a:t>work collectively to halt and reverse forest loss and land degradation by 2030 while delivering sustainable development and promoting an inclusive rural transformation. Including, </a:t>
            </a:r>
            <a:r>
              <a:rPr lang="en-US" sz="1800" i="1" dirty="0">
                <a:solidFill>
                  <a:schemeClr val="tx1">
                    <a:lumMod val="75000"/>
                    <a:lumOff val="25000"/>
                  </a:schemeClr>
                </a:solidFill>
              </a:rPr>
              <a:t>inter alia</a:t>
            </a:r>
            <a:r>
              <a:rPr lang="en-US" sz="1800" dirty="0">
                <a:solidFill>
                  <a:schemeClr val="tx1">
                    <a:lumMod val="75000"/>
                    <a:lumOff val="25000"/>
                  </a:schemeClr>
                </a:solidFill>
              </a:rPr>
              <a:t>, </a:t>
            </a:r>
            <a:r>
              <a:rPr lang="en-US" sz="1800" u="sng" dirty="0">
                <a:solidFill>
                  <a:schemeClr val="tx1">
                    <a:lumMod val="75000"/>
                    <a:lumOff val="25000"/>
                  </a:schemeClr>
                </a:solidFill>
              </a:rPr>
              <a:t>facilitating trade and development policies</a:t>
            </a:r>
            <a:r>
              <a:rPr lang="en-US" sz="1800" dirty="0">
                <a:solidFill>
                  <a:schemeClr val="tx1">
                    <a:lumMod val="75000"/>
                    <a:lumOff val="25000"/>
                  </a:schemeClr>
                </a:solidFill>
              </a:rPr>
              <a:t>, internationally and domestically, that promote sustainable development, and sustainable commodity production and consumption, that work to countries’ mutual benefit, and that do not drive deforestation and land degradation.</a:t>
            </a:r>
          </a:p>
          <a:p>
            <a:pPr>
              <a:lnSpc>
                <a:spcPct val="100000"/>
              </a:lnSpc>
            </a:pPr>
            <a:r>
              <a:rPr lang="en-US" sz="1800" b="1" dirty="0">
                <a:solidFill>
                  <a:schemeClr val="tx1">
                    <a:lumMod val="75000"/>
                    <a:lumOff val="25000"/>
                  </a:schemeClr>
                </a:solidFill>
              </a:rPr>
              <a:t>Status</a:t>
            </a:r>
            <a:r>
              <a:rPr lang="en-US" sz="1800" dirty="0">
                <a:solidFill>
                  <a:schemeClr val="tx1">
                    <a:lumMod val="75000"/>
                    <a:lumOff val="25000"/>
                  </a:schemeClr>
                </a:solidFill>
              </a:rPr>
              <a:t>: no official monitoring process or accountability framework adopted as part of the Declaration that would allow estimating progress by countries.</a:t>
            </a:r>
            <a:r>
              <a:rPr lang="en-US" sz="1800" baseline="30000" dirty="0">
                <a:solidFill>
                  <a:schemeClr val="tx1">
                    <a:lumMod val="75000"/>
                    <a:lumOff val="25000"/>
                  </a:schemeClr>
                </a:solidFill>
              </a:rPr>
              <a:t>1</a:t>
            </a:r>
            <a:r>
              <a:rPr lang="en-US" sz="1800" dirty="0">
                <a:solidFill>
                  <a:schemeClr val="tx1">
                    <a:lumMod val="75000"/>
                    <a:lumOff val="25000"/>
                  </a:schemeClr>
                </a:solidFill>
              </a:rPr>
              <a:t> Followed up by </a:t>
            </a:r>
            <a:r>
              <a:rPr lang="en-US" sz="1800" dirty="0">
                <a:solidFill>
                  <a:schemeClr val="tx1">
                    <a:lumMod val="75000"/>
                    <a:lumOff val="25000"/>
                  </a:schemeClr>
                </a:solidFill>
                <a:hlinkClick r:id="rId4"/>
              </a:rPr>
              <a:t>Forest and Climate Leaders’ Partnership</a:t>
            </a:r>
            <a:r>
              <a:rPr lang="en-US" sz="1800" dirty="0">
                <a:solidFill>
                  <a:schemeClr val="tx1">
                    <a:lumMod val="75000"/>
                    <a:lumOff val="25000"/>
                  </a:schemeClr>
                </a:solidFill>
              </a:rPr>
              <a:t> (FCLP) at COP27 </a:t>
            </a:r>
            <a:r>
              <a:rPr lang="en-US" sz="1800" b="1" i="1" dirty="0">
                <a:solidFill>
                  <a:schemeClr val="tx1">
                    <a:lumMod val="75000"/>
                    <a:lumOff val="25000"/>
                  </a:schemeClr>
                </a:solidFill>
              </a:rPr>
              <a:t>See slide 20.</a:t>
            </a:r>
            <a:endParaRPr lang="en-US" sz="1800" dirty="0">
              <a:solidFill>
                <a:schemeClr val="tx1">
                  <a:lumMod val="75000"/>
                  <a:lumOff val="25000"/>
                </a:schemeClr>
              </a:solidFill>
            </a:endParaRPr>
          </a:p>
        </p:txBody>
      </p:sp>
      <p:sp>
        <p:nvSpPr>
          <p:cNvPr id="3" name="TextBox 2">
            <a:extLst>
              <a:ext uri="{FF2B5EF4-FFF2-40B4-BE49-F238E27FC236}">
                <a16:creationId xmlns:a16="http://schemas.microsoft.com/office/drawing/2014/main" id="{3306524A-C925-2114-DFA3-0A68C0E1ADEC}"/>
              </a:ext>
            </a:extLst>
          </p:cNvPr>
          <p:cNvSpPr txBox="1"/>
          <p:nvPr/>
        </p:nvSpPr>
        <p:spPr>
          <a:xfrm>
            <a:off x="1062038" y="5738813"/>
            <a:ext cx="1853392" cy="246221"/>
          </a:xfrm>
          <a:prstGeom prst="rect">
            <a:avLst/>
          </a:prstGeom>
          <a:noFill/>
        </p:spPr>
        <p:txBody>
          <a:bodyPr wrap="none" rtlCol="0">
            <a:spAutoFit/>
          </a:bodyPr>
          <a:lstStyle/>
          <a:p>
            <a:r>
              <a:rPr lang="en-GB" sz="1000" i="1" dirty="0"/>
              <a:t>Source: 1) </a:t>
            </a:r>
            <a:r>
              <a:rPr lang="en-GB" sz="1000" i="1" dirty="0">
                <a:hlinkClick r:id="rId5"/>
              </a:rPr>
              <a:t>GermanWatch</a:t>
            </a:r>
            <a:r>
              <a:rPr lang="en-GB" sz="1000" i="1" dirty="0"/>
              <a:t> (2022)</a:t>
            </a:r>
          </a:p>
        </p:txBody>
      </p:sp>
    </p:spTree>
    <p:extLst>
      <p:ext uri="{BB962C8B-B14F-4D97-AF65-F5344CB8AC3E}">
        <p14:creationId xmlns:p14="http://schemas.microsoft.com/office/powerpoint/2010/main" val="373017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205_TH Policy Papers_03 PPT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5D2D0F19-3639-BF8D-E31C-A894ABD028DC}"/>
              </a:ext>
            </a:extLst>
          </p:cNvPr>
          <p:cNvSpPr txBox="1">
            <a:spLocks/>
          </p:cNvSpPr>
          <p:nvPr/>
        </p:nvSpPr>
        <p:spPr>
          <a:xfrm>
            <a:off x="838200" y="426872"/>
            <a:ext cx="10515600" cy="10096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accent6">
                    <a:lumMod val="20000"/>
                    <a:lumOff val="80000"/>
                  </a:schemeClr>
                </a:solidFill>
              </a:rPr>
              <a:t>Purpose</a:t>
            </a:r>
            <a:r>
              <a:rPr lang="en-US" sz="1200" dirty="0">
                <a:solidFill>
                  <a:schemeClr val="tx1">
                    <a:lumMod val="75000"/>
                    <a:lumOff val="25000"/>
                  </a:schemeClr>
                </a:solidFill>
              </a:rPr>
              <a:t>)</a:t>
            </a:r>
            <a:endParaRPr lang="en-GB" sz="1200" dirty="0">
              <a:solidFill>
                <a:schemeClr val="tx1">
                  <a:lumMod val="75000"/>
                  <a:lumOff val="25000"/>
                </a:schemeClr>
              </a:solidFill>
            </a:endParaRPr>
          </a:p>
        </p:txBody>
      </p:sp>
      <p:sp>
        <p:nvSpPr>
          <p:cNvPr id="13" name="Content Placeholder 2">
            <a:extLst>
              <a:ext uri="{FF2B5EF4-FFF2-40B4-BE49-F238E27FC236}">
                <a16:creationId xmlns:a16="http://schemas.microsoft.com/office/drawing/2014/main" id="{96B51BC6-7097-8920-3C95-7AE33853B306}"/>
              </a:ext>
            </a:extLst>
          </p:cNvPr>
          <p:cNvSpPr txBox="1">
            <a:spLocks/>
          </p:cNvSpPr>
          <p:nvPr/>
        </p:nvSpPr>
        <p:spPr>
          <a:xfrm>
            <a:off x="646002" y="1780151"/>
            <a:ext cx="11145948" cy="3999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sz="2200" dirty="0">
                <a:solidFill>
                  <a:schemeClr val="accent6">
                    <a:lumMod val="20000"/>
                    <a:lumOff val="80000"/>
                  </a:schemeClr>
                </a:solidFill>
              </a:rPr>
              <a:t>This presentation provides a summary of the trade-related aspects linked to sustainable supply chains and deforestation, developed in the context of the UK GCRF Trade, Development &amp; the Environment Hub project (</a:t>
            </a:r>
            <a:r>
              <a:rPr lang="en-US" sz="2200" dirty="0">
                <a:solidFill>
                  <a:schemeClr val="accent6">
                    <a:lumMod val="20000"/>
                    <a:lumOff val="80000"/>
                  </a:schemeClr>
                </a:solidFill>
                <a:hlinkClick r:id="rId3">
                  <a:extLst>
                    <a:ext uri="{A12FA001-AC4F-418D-AE19-62706E023703}">
                      <ahyp:hlinkClr xmlns:ahyp="http://schemas.microsoft.com/office/drawing/2018/hyperlinkcolor" val="tx"/>
                    </a:ext>
                  </a:extLst>
                </a:hlinkClick>
              </a:rPr>
              <a:t>TRADE Hub</a:t>
            </a:r>
            <a:r>
              <a:rPr lang="en-US" sz="2200" dirty="0">
                <a:solidFill>
                  <a:schemeClr val="accent6">
                    <a:lumMod val="20000"/>
                    <a:lumOff val="80000"/>
                  </a:schemeClr>
                </a:solidFill>
              </a:rPr>
              <a:t>).</a:t>
            </a:r>
          </a:p>
          <a:p>
            <a:pPr>
              <a:lnSpc>
                <a:spcPct val="100000"/>
              </a:lnSpc>
              <a:spcBef>
                <a:spcPts val="1200"/>
              </a:spcBef>
            </a:pPr>
            <a:r>
              <a:rPr lang="en-US" sz="2200" b="1" dirty="0">
                <a:solidFill>
                  <a:schemeClr val="accent4">
                    <a:lumMod val="60000"/>
                    <a:lumOff val="40000"/>
                  </a:schemeClr>
                </a:solidFill>
              </a:rPr>
              <a:t>The aim is to provide an easy-to-access and adaptable resource to experts, academics, decision-makers, IGOs, NGOs etc. working in the field.</a:t>
            </a:r>
          </a:p>
          <a:p>
            <a:pPr>
              <a:lnSpc>
                <a:spcPct val="100000"/>
              </a:lnSpc>
              <a:spcBef>
                <a:spcPts val="1200"/>
              </a:spcBef>
            </a:pPr>
            <a:r>
              <a:rPr lang="en-US" sz="2200" b="1" u="sng" dirty="0">
                <a:solidFill>
                  <a:schemeClr val="accent6">
                    <a:lumMod val="20000"/>
                    <a:lumOff val="80000"/>
                  </a:schemeClr>
                </a:solidFill>
              </a:rPr>
              <a:t>Note</a:t>
            </a:r>
            <a:r>
              <a:rPr lang="en-US" sz="2200" b="1" dirty="0">
                <a:solidFill>
                  <a:schemeClr val="accent6">
                    <a:lumMod val="20000"/>
                    <a:lumOff val="80000"/>
                  </a:schemeClr>
                </a:solidFill>
              </a:rPr>
              <a:t>: </a:t>
            </a:r>
            <a:r>
              <a:rPr lang="en-US" sz="2200" dirty="0">
                <a:solidFill>
                  <a:schemeClr val="accent6">
                    <a:lumMod val="20000"/>
                    <a:lumOff val="80000"/>
                  </a:schemeClr>
                </a:solidFill>
              </a:rPr>
              <a:t>the presentation focuses on supply chains associated with deforestation, it does not aim to provide an overview of all trade-related policies linked to forests and sustainable forestry.</a:t>
            </a:r>
          </a:p>
        </p:txBody>
      </p:sp>
    </p:spTree>
    <p:extLst>
      <p:ext uri="{BB962C8B-B14F-4D97-AF65-F5344CB8AC3E}">
        <p14:creationId xmlns:p14="http://schemas.microsoft.com/office/powerpoint/2010/main" val="250237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222627"/>
            <a:ext cx="11091864" cy="906085"/>
          </a:xfrm>
        </p:spPr>
        <p:txBody>
          <a:bodyPr>
            <a:noAutofit/>
          </a:bodyPr>
          <a:lstStyle/>
          <a:p>
            <a:r>
              <a:rPr lang="en-GB" sz="3400" dirty="0">
                <a:solidFill>
                  <a:schemeClr val="tx1">
                    <a:lumMod val="75000"/>
                    <a:lumOff val="25000"/>
                  </a:schemeClr>
                </a:solidFill>
              </a:rPr>
              <a:t>F</a:t>
            </a:r>
            <a:r>
              <a:rPr lang="en-US" sz="3400" dirty="0" err="1">
                <a:solidFill>
                  <a:schemeClr val="tx1">
                    <a:lumMod val="75000"/>
                    <a:lumOff val="25000"/>
                  </a:schemeClr>
                </a:solidFill>
              </a:rPr>
              <a:t>orest</a:t>
            </a:r>
            <a:r>
              <a:rPr lang="en-US" sz="3400" dirty="0">
                <a:solidFill>
                  <a:schemeClr val="tx1">
                    <a:lumMod val="75000"/>
                    <a:lumOff val="25000"/>
                  </a:schemeClr>
                </a:solidFill>
              </a:rPr>
              <a:t> and Climate Leaders’ Partnership (COP27)</a:t>
            </a:r>
            <a:endParaRPr lang="en-GB" sz="34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38200" y="117103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chemeClr val="tx1">
                    <a:lumMod val="75000"/>
                    <a:lumOff val="25000"/>
                  </a:schemeClr>
                </a:solidFill>
                <a:hlinkClick r:id="rId3"/>
              </a:rPr>
              <a:t>Forest and Climate Leaders’ Partnership</a:t>
            </a:r>
            <a:r>
              <a:rPr lang="en-US" sz="1800" dirty="0">
                <a:solidFill>
                  <a:schemeClr val="tx1">
                    <a:lumMod val="75000"/>
                    <a:lumOff val="25000"/>
                  </a:schemeClr>
                </a:solidFill>
              </a:rPr>
              <a:t> (FCLP)</a:t>
            </a:r>
            <a:r>
              <a:rPr lang="en-GB" sz="1800" dirty="0">
                <a:solidFill>
                  <a:schemeClr val="tx1">
                    <a:lumMod val="75000"/>
                    <a:lumOff val="25000"/>
                  </a:schemeClr>
                </a:solidFill>
              </a:rPr>
              <a:t>, launched at UNFCCC COP27 in 2022</a:t>
            </a:r>
          </a:p>
          <a:p>
            <a:pPr>
              <a:lnSpc>
                <a:spcPct val="100000"/>
              </a:lnSpc>
            </a:pPr>
            <a:r>
              <a:rPr lang="en-GB" sz="1800" dirty="0">
                <a:solidFill>
                  <a:schemeClr val="tx1">
                    <a:lumMod val="75000"/>
                    <a:lumOff val="25000"/>
                  </a:schemeClr>
                </a:solidFill>
              </a:rPr>
              <a:t>Joined by 26 countries</a:t>
            </a:r>
            <a:r>
              <a:rPr lang="en-GB" sz="1800" baseline="30000" dirty="0">
                <a:solidFill>
                  <a:schemeClr val="tx1">
                    <a:lumMod val="75000"/>
                    <a:lumOff val="25000"/>
                  </a:schemeClr>
                </a:solidFill>
              </a:rPr>
              <a:t>1</a:t>
            </a:r>
            <a:r>
              <a:rPr lang="en-GB" sz="1800" dirty="0">
                <a:solidFill>
                  <a:schemeClr val="tx1">
                    <a:lumMod val="75000"/>
                    <a:lumOff val="25000"/>
                  </a:schemeClr>
                </a:solidFill>
              </a:rPr>
              <a:t>, not legally binding but has an agreed accountability process (see below)</a:t>
            </a:r>
          </a:p>
          <a:p>
            <a:pPr>
              <a:lnSpc>
                <a:spcPct val="100000"/>
              </a:lnSpc>
            </a:pPr>
            <a:r>
              <a:rPr lang="en-GB" sz="1800" dirty="0">
                <a:solidFill>
                  <a:schemeClr val="tx1">
                    <a:lumMod val="75000"/>
                    <a:lumOff val="25000"/>
                  </a:schemeClr>
                </a:solidFill>
              </a:rPr>
              <a:t>% of global forest covered by countries joined: 33%</a:t>
            </a:r>
          </a:p>
          <a:p>
            <a:pPr>
              <a:lnSpc>
                <a:spcPct val="100000"/>
              </a:lnSpc>
            </a:pPr>
            <a:r>
              <a:rPr lang="en-GB" sz="1800" b="1" dirty="0">
                <a:solidFill>
                  <a:schemeClr val="tx1">
                    <a:lumMod val="75000"/>
                    <a:lumOff val="25000"/>
                  </a:schemeClr>
                </a:solidFill>
              </a:rPr>
              <a:t>Aim</a:t>
            </a:r>
            <a:r>
              <a:rPr lang="en-GB" sz="1800" dirty="0">
                <a:solidFill>
                  <a:schemeClr val="tx1">
                    <a:lumMod val="75000"/>
                    <a:lumOff val="25000"/>
                  </a:schemeClr>
                </a:solidFill>
              </a:rPr>
              <a:t>: follow up to the </a:t>
            </a:r>
            <a:r>
              <a:rPr lang="en-GB" sz="1800" dirty="0">
                <a:solidFill>
                  <a:schemeClr val="tx1">
                    <a:lumMod val="75000"/>
                    <a:lumOff val="25000"/>
                  </a:schemeClr>
                </a:solidFill>
                <a:hlinkClick r:id="rId4"/>
              </a:rPr>
              <a:t>Glasgow Leader’s Declaration</a:t>
            </a:r>
            <a:r>
              <a:rPr lang="en-GB" sz="1800" dirty="0">
                <a:solidFill>
                  <a:schemeClr val="tx1">
                    <a:lumMod val="75000"/>
                    <a:lumOff val="25000"/>
                  </a:schemeClr>
                </a:solidFill>
              </a:rPr>
              <a:t> aimed at </a:t>
            </a:r>
            <a:r>
              <a:rPr lang="en-US" sz="1800" dirty="0">
                <a:solidFill>
                  <a:schemeClr val="tx1">
                    <a:lumMod val="75000"/>
                    <a:lumOff val="25000"/>
                  </a:schemeClr>
                </a:solidFill>
              </a:rPr>
              <a:t>scaling up action to halt and reverse forest loss and land degradation by 2030 while delivering sustainable development and promoting an inclusive rural transformation. Members are committing to play a leadership role to drive forward at least one of the </a:t>
            </a:r>
            <a:r>
              <a:rPr lang="en-US" sz="1800" u="sng" dirty="0">
                <a:solidFill>
                  <a:schemeClr val="tx1">
                    <a:lumMod val="75000"/>
                    <a:lumOff val="25000"/>
                  </a:schemeClr>
                </a:solidFill>
              </a:rPr>
              <a:t>FCLP’s action areas</a:t>
            </a:r>
            <a:r>
              <a:rPr lang="en-US" sz="1800" dirty="0">
                <a:solidFill>
                  <a:schemeClr val="tx1">
                    <a:lumMod val="75000"/>
                    <a:lumOff val="25000"/>
                  </a:schemeClr>
                </a:solidFill>
              </a:rPr>
              <a:t>, which are: 1) international collaboration on the sustainable land use economy, 2) </a:t>
            </a:r>
            <a:r>
              <a:rPr lang="en-US" sz="1800" dirty="0" err="1">
                <a:solidFill>
                  <a:schemeClr val="tx1">
                    <a:lumMod val="75000"/>
                    <a:lumOff val="25000"/>
                  </a:schemeClr>
                </a:solidFill>
              </a:rPr>
              <a:t>mobilising</a:t>
            </a:r>
            <a:r>
              <a:rPr lang="en-US" sz="1800" dirty="0">
                <a:solidFill>
                  <a:schemeClr val="tx1">
                    <a:lumMod val="75000"/>
                    <a:lumOff val="25000"/>
                  </a:schemeClr>
                </a:solidFill>
              </a:rPr>
              <a:t> public and donor finance to support implementation, 3)shifting the private finance system, 4) supporting Indigenous Peoples’ and local communities’ initiatives, 5) strengthening and scaling carbon markets for forests, and 6) partnerships and incentives for preserving high-integrity forests.</a:t>
            </a:r>
          </a:p>
          <a:p>
            <a:pPr>
              <a:lnSpc>
                <a:spcPct val="100000"/>
              </a:lnSpc>
            </a:pPr>
            <a:r>
              <a:rPr lang="en-US" sz="1800" b="1" dirty="0">
                <a:solidFill>
                  <a:schemeClr val="tx1">
                    <a:lumMod val="75000"/>
                    <a:lumOff val="25000"/>
                  </a:schemeClr>
                </a:solidFill>
              </a:rPr>
              <a:t>Status</a:t>
            </a:r>
            <a:r>
              <a:rPr lang="en-US" sz="1800" dirty="0">
                <a:solidFill>
                  <a:schemeClr val="tx1">
                    <a:lumMod val="75000"/>
                    <a:lumOff val="25000"/>
                  </a:schemeClr>
                </a:solidFill>
              </a:rPr>
              <a:t>: launched at COP27 in 2022, with an accountability process involving annual meetings and publishing annual Global Progress Reports that include independent assessments of both global progress toward the 2030 goal, and progress made by the FCLP.</a:t>
            </a:r>
          </a:p>
        </p:txBody>
      </p:sp>
      <p:sp>
        <p:nvSpPr>
          <p:cNvPr id="3" name="TextBox 2">
            <a:extLst>
              <a:ext uri="{FF2B5EF4-FFF2-40B4-BE49-F238E27FC236}">
                <a16:creationId xmlns:a16="http://schemas.microsoft.com/office/drawing/2014/main" id="{3306524A-C925-2114-DFA3-0A68C0E1ADEC}"/>
              </a:ext>
            </a:extLst>
          </p:cNvPr>
          <p:cNvSpPr txBox="1"/>
          <p:nvPr/>
        </p:nvSpPr>
        <p:spPr>
          <a:xfrm>
            <a:off x="985837" y="5665251"/>
            <a:ext cx="3938587" cy="246221"/>
          </a:xfrm>
          <a:prstGeom prst="rect">
            <a:avLst/>
          </a:prstGeom>
          <a:noFill/>
        </p:spPr>
        <p:txBody>
          <a:bodyPr wrap="square" rtlCol="0">
            <a:spAutoFit/>
          </a:bodyPr>
          <a:lstStyle/>
          <a:p>
            <a:r>
              <a:rPr lang="en-GB" sz="1000" i="1" dirty="0"/>
              <a:t>Source: </a:t>
            </a:r>
            <a:r>
              <a:rPr lang="en-GB" sz="1000" i="1" dirty="0">
                <a:hlinkClick r:id="rId3"/>
              </a:rPr>
              <a:t>UNFCCC</a:t>
            </a:r>
            <a:r>
              <a:rPr lang="en-GB" sz="1000" i="1" dirty="0"/>
              <a:t> 2022 and </a:t>
            </a:r>
            <a:r>
              <a:rPr lang="en-GB" sz="1000" i="1" dirty="0">
                <a:hlinkClick r:id="rId5"/>
              </a:rPr>
              <a:t>UK Government</a:t>
            </a:r>
            <a:r>
              <a:rPr lang="en-GB" sz="1000" i="1" dirty="0"/>
              <a:t> (2022)</a:t>
            </a:r>
          </a:p>
        </p:txBody>
      </p:sp>
    </p:spTree>
    <p:extLst>
      <p:ext uri="{BB962C8B-B14F-4D97-AF65-F5344CB8AC3E}">
        <p14:creationId xmlns:p14="http://schemas.microsoft.com/office/powerpoint/2010/main" val="255928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913262" y="100676"/>
            <a:ext cx="10515600" cy="1325563"/>
          </a:xfrm>
        </p:spPr>
        <p:txBody>
          <a:bodyPr/>
          <a:lstStyle/>
          <a:p>
            <a:r>
              <a:rPr lang="en-GB" dirty="0">
                <a:solidFill>
                  <a:schemeClr val="tx1">
                    <a:lumMod val="75000"/>
                    <a:lumOff val="25000"/>
                  </a:schemeClr>
                </a:solidFill>
              </a:rPr>
              <a:t>FACT dialogue</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63138" y="1221522"/>
            <a:ext cx="10515600" cy="4817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700" dirty="0">
                <a:solidFill>
                  <a:schemeClr val="tx1">
                    <a:lumMod val="75000"/>
                    <a:lumOff val="25000"/>
                  </a:schemeClr>
                </a:solidFill>
              </a:rPr>
              <a:t>Forest, Agriculture and Commodity Trade (</a:t>
            </a:r>
            <a:r>
              <a:rPr lang="en-US" sz="1700" dirty="0">
                <a:solidFill>
                  <a:schemeClr val="tx1">
                    <a:lumMod val="75000"/>
                    <a:lumOff val="25000"/>
                  </a:schemeClr>
                </a:solidFill>
                <a:hlinkClick r:id="rId3"/>
              </a:rPr>
              <a:t>FACT</a:t>
            </a:r>
            <a:r>
              <a:rPr lang="en-US" sz="1700" dirty="0">
                <a:solidFill>
                  <a:schemeClr val="tx1">
                    <a:lumMod val="75000"/>
                    <a:lumOff val="25000"/>
                  </a:schemeClr>
                </a:solidFill>
              </a:rPr>
              <a:t>) Dialogue, launched at UNFCCC COP26 in 2021</a:t>
            </a:r>
          </a:p>
          <a:p>
            <a:pPr>
              <a:lnSpc>
                <a:spcPct val="100000"/>
              </a:lnSpc>
            </a:pPr>
            <a:r>
              <a:rPr lang="en-US" sz="1700" dirty="0">
                <a:solidFill>
                  <a:schemeClr val="tx1">
                    <a:lumMod val="75000"/>
                    <a:lumOff val="25000"/>
                  </a:schemeClr>
                </a:solidFill>
              </a:rPr>
              <a:t>Co-chaired by UK and Indonesia, not legally binding</a:t>
            </a:r>
          </a:p>
          <a:p>
            <a:pPr>
              <a:lnSpc>
                <a:spcPct val="100000"/>
              </a:lnSpc>
            </a:pPr>
            <a:r>
              <a:rPr lang="en-US" sz="1700" b="1" dirty="0">
                <a:solidFill>
                  <a:schemeClr val="tx1">
                    <a:lumMod val="75000"/>
                    <a:lumOff val="25000"/>
                  </a:schemeClr>
                </a:solidFill>
              </a:rPr>
              <a:t>Aim</a:t>
            </a:r>
            <a:r>
              <a:rPr lang="en-US" sz="1700" dirty="0">
                <a:solidFill>
                  <a:schemeClr val="tx1">
                    <a:lumMod val="75000"/>
                    <a:lumOff val="25000"/>
                  </a:schemeClr>
                </a:solidFill>
              </a:rPr>
              <a:t>: government-to-government dialogue aiming to bring together the largest producers and consumers of internationally traded agricultural commodities (e.g. palm oil, soya, cocoa, beef and timber) to protect forests and other ecosystems, while promoting trade and development.</a:t>
            </a:r>
          </a:p>
          <a:p>
            <a:pPr>
              <a:lnSpc>
                <a:spcPct val="100000"/>
              </a:lnSpc>
            </a:pPr>
            <a:r>
              <a:rPr lang="en-US" sz="1700" b="1" dirty="0">
                <a:solidFill>
                  <a:schemeClr val="tx1">
                    <a:lumMod val="75000"/>
                    <a:lumOff val="25000"/>
                  </a:schemeClr>
                </a:solidFill>
              </a:rPr>
              <a:t>Roadmap</a:t>
            </a:r>
            <a:r>
              <a:rPr lang="en-US" sz="1700" dirty="0">
                <a:solidFill>
                  <a:schemeClr val="tx1">
                    <a:lumMod val="75000"/>
                    <a:lumOff val="25000"/>
                  </a:schemeClr>
                </a:solidFill>
              </a:rPr>
              <a:t>: </a:t>
            </a:r>
            <a:r>
              <a:rPr lang="en-US" sz="1700" dirty="0">
                <a:solidFill>
                  <a:schemeClr val="tx1">
                    <a:lumMod val="75000"/>
                    <a:lumOff val="25000"/>
                  </a:schemeClr>
                </a:solidFill>
                <a:hlinkClick r:id="rId4"/>
              </a:rPr>
              <a:t>FACT roadmap for action</a:t>
            </a:r>
            <a:r>
              <a:rPr lang="en-US" sz="1700" dirty="0">
                <a:solidFill>
                  <a:schemeClr val="tx1">
                    <a:lumMod val="75000"/>
                    <a:lumOff val="25000"/>
                  </a:schemeClr>
                </a:solidFill>
              </a:rPr>
              <a:t> (2021) identifies key areas of work central to achieving the aim of the dialogue. These include trade and market development, smallholder support, traceability and transparency, and research, development and innovation.</a:t>
            </a:r>
          </a:p>
          <a:p>
            <a:pPr>
              <a:lnSpc>
                <a:spcPct val="100000"/>
              </a:lnSpc>
            </a:pPr>
            <a:r>
              <a:rPr lang="en-US" sz="1700" dirty="0">
                <a:solidFill>
                  <a:schemeClr val="tx1">
                    <a:lumMod val="75000"/>
                    <a:lumOff val="25000"/>
                  </a:schemeClr>
                </a:solidFill>
              </a:rPr>
              <a:t>Roadmap supported by Belgium, Brazil, Cameroon, Canada, Colombia, Côte d’Ivoire, Democratic Republic of the Congo, Denmark, the EU, France, Gabon, Germany, Ghana, Indonesia, Italy, Japan, Liberia, Malaysia, Netherlands, Nigeria, Norway, Peru, Republic of the Congo, Republic of Korea, Spain, the UK, the US and Uruguay (27 countries + the EU).</a:t>
            </a:r>
          </a:p>
          <a:p>
            <a:pPr>
              <a:lnSpc>
                <a:spcPct val="100000"/>
              </a:lnSpc>
            </a:pPr>
            <a:r>
              <a:rPr lang="en-US" sz="1700" b="1" dirty="0">
                <a:solidFill>
                  <a:schemeClr val="tx1">
                    <a:lumMod val="75000"/>
                    <a:lumOff val="25000"/>
                  </a:schemeClr>
                </a:solidFill>
              </a:rPr>
              <a:t>Status</a:t>
            </a:r>
            <a:r>
              <a:rPr lang="en-US" sz="1700" dirty="0">
                <a:solidFill>
                  <a:schemeClr val="tx1">
                    <a:lumMod val="75000"/>
                    <a:lumOff val="25000"/>
                  </a:schemeClr>
                </a:solidFill>
              </a:rPr>
              <a:t>: framework and processes for cooperation established in 2022, with 3 to 5 years horizon. See </a:t>
            </a:r>
            <a:r>
              <a:rPr lang="en-US" sz="1700" dirty="0">
                <a:solidFill>
                  <a:schemeClr val="tx1">
                    <a:lumMod val="75000"/>
                    <a:lumOff val="25000"/>
                  </a:schemeClr>
                </a:solidFill>
                <a:hlinkClick r:id="rId5"/>
              </a:rPr>
              <a:t>FACT Progress Report</a:t>
            </a:r>
            <a:r>
              <a:rPr lang="en-US" sz="1700" dirty="0">
                <a:solidFill>
                  <a:schemeClr val="tx1">
                    <a:lumMod val="75000"/>
                    <a:lumOff val="25000"/>
                  </a:schemeClr>
                </a:solidFill>
              </a:rPr>
              <a:t> 2022 for more details and concrete planned outputs.</a:t>
            </a:r>
            <a:endParaRPr lang="en-GB" sz="1700" dirty="0">
              <a:solidFill>
                <a:schemeClr val="tx1">
                  <a:lumMod val="75000"/>
                  <a:lumOff val="25000"/>
                </a:schemeClr>
              </a:solidFill>
            </a:endParaRPr>
          </a:p>
        </p:txBody>
      </p:sp>
    </p:spTree>
    <p:extLst>
      <p:ext uri="{BB962C8B-B14F-4D97-AF65-F5344CB8AC3E}">
        <p14:creationId xmlns:p14="http://schemas.microsoft.com/office/powerpoint/2010/main" val="282436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119466"/>
            <a:ext cx="10515600" cy="942079"/>
          </a:xfrm>
        </p:spPr>
        <p:txBody>
          <a:bodyPr/>
          <a:lstStyle/>
          <a:p>
            <a:r>
              <a:rPr lang="en-GB" dirty="0">
                <a:solidFill>
                  <a:schemeClr val="tx1">
                    <a:lumMod val="75000"/>
                    <a:lumOff val="25000"/>
                  </a:schemeClr>
                </a:solidFill>
              </a:rPr>
              <a:t>World Trade Organisation (WTO)</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38200" y="1061545"/>
            <a:ext cx="10515600" cy="50201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GB" sz="1800" dirty="0">
                <a:solidFill>
                  <a:schemeClr val="tx1">
                    <a:lumMod val="75000"/>
                    <a:lumOff val="25000"/>
                  </a:schemeClr>
                </a:solidFill>
              </a:rPr>
              <a:t>Deforestation and deforestation-free supply chains are not explicitly addressed by any existing multilateral trade rules or ongoing negotiations.</a:t>
            </a:r>
          </a:p>
          <a:p>
            <a:pPr>
              <a:lnSpc>
                <a:spcPct val="100000"/>
              </a:lnSpc>
              <a:spcBef>
                <a:spcPts val="0"/>
              </a:spcBef>
              <a:spcAft>
                <a:spcPts val="1200"/>
              </a:spcAft>
            </a:pPr>
            <a:r>
              <a:rPr lang="en-GB" sz="1800" dirty="0">
                <a:solidFill>
                  <a:schemeClr val="tx1">
                    <a:lumMod val="75000"/>
                    <a:lumOff val="25000"/>
                  </a:schemeClr>
                </a:solidFill>
              </a:rPr>
              <a:t>If interest to WTO members, the issue could however be discussed at, for example:</a:t>
            </a:r>
          </a:p>
          <a:p>
            <a:pPr lvl="1">
              <a:lnSpc>
                <a:spcPct val="100000"/>
              </a:lnSpc>
              <a:spcBef>
                <a:spcPts val="0"/>
              </a:spcBef>
              <a:spcAft>
                <a:spcPts val="1200"/>
              </a:spcAft>
            </a:pPr>
            <a:r>
              <a:rPr lang="en-US" sz="1600" dirty="0">
                <a:solidFill>
                  <a:schemeClr val="tx1">
                    <a:lumMod val="75000"/>
                    <a:lumOff val="25000"/>
                  </a:schemeClr>
                </a:solidFill>
                <a:hlinkClick r:id="rId3"/>
              </a:rPr>
              <a:t>WTO Committee on Trade and Environment (CTE)</a:t>
            </a:r>
            <a:endParaRPr lang="en-US" sz="1600" dirty="0">
              <a:solidFill>
                <a:schemeClr val="tx1">
                  <a:lumMod val="75000"/>
                  <a:lumOff val="25000"/>
                </a:schemeClr>
              </a:solidFill>
            </a:endParaRPr>
          </a:p>
          <a:p>
            <a:pPr lvl="1">
              <a:lnSpc>
                <a:spcPct val="100000"/>
              </a:lnSpc>
              <a:spcBef>
                <a:spcPts val="0"/>
              </a:spcBef>
              <a:spcAft>
                <a:spcPts val="1200"/>
              </a:spcAft>
            </a:pPr>
            <a:r>
              <a:rPr lang="en-US" sz="1600" dirty="0">
                <a:solidFill>
                  <a:schemeClr val="tx1">
                    <a:lumMod val="75000"/>
                    <a:lumOff val="25000"/>
                  </a:schemeClr>
                </a:solidFill>
              </a:rPr>
              <a:t>CTE provides a forum for WTO members to discuss environmental sustainability concerns related to trade, including deforestation.</a:t>
            </a:r>
          </a:p>
          <a:p>
            <a:pPr lvl="1">
              <a:lnSpc>
                <a:spcPct val="100000"/>
              </a:lnSpc>
              <a:spcBef>
                <a:spcPts val="0"/>
              </a:spcBef>
              <a:spcAft>
                <a:spcPts val="1200"/>
              </a:spcAft>
            </a:pPr>
            <a:endParaRPr lang="en-US" sz="200" dirty="0">
              <a:solidFill>
                <a:schemeClr val="tx1">
                  <a:lumMod val="75000"/>
                  <a:lumOff val="25000"/>
                </a:schemeClr>
              </a:solidFill>
              <a:hlinkClick r:id="rId4"/>
            </a:endParaRPr>
          </a:p>
          <a:p>
            <a:pPr lvl="1">
              <a:lnSpc>
                <a:spcPct val="100000"/>
              </a:lnSpc>
              <a:spcBef>
                <a:spcPts val="0"/>
              </a:spcBef>
              <a:spcAft>
                <a:spcPts val="1200"/>
              </a:spcAft>
            </a:pPr>
            <a:r>
              <a:rPr lang="en-US" sz="1600" dirty="0">
                <a:solidFill>
                  <a:schemeClr val="tx1">
                    <a:lumMod val="75000"/>
                    <a:lumOff val="25000"/>
                  </a:schemeClr>
                </a:solidFill>
                <a:hlinkClick r:id="rId4"/>
              </a:rPr>
              <a:t>Trade and Environmental Sustainability Structured Discussions </a:t>
            </a:r>
            <a:r>
              <a:rPr lang="en-US" sz="1600" dirty="0">
                <a:solidFill>
                  <a:schemeClr val="tx1">
                    <a:lumMod val="75000"/>
                    <a:lumOff val="25000"/>
                  </a:schemeClr>
                </a:solidFill>
              </a:rPr>
              <a:t>(TESSD)</a:t>
            </a:r>
          </a:p>
          <a:p>
            <a:pPr lvl="1">
              <a:lnSpc>
                <a:spcPct val="100000"/>
              </a:lnSpc>
              <a:spcBef>
                <a:spcPts val="0"/>
              </a:spcBef>
              <a:spcAft>
                <a:spcPts val="1200"/>
              </a:spcAft>
            </a:pPr>
            <a:r>
              <a:rPr lang="en-US" sz="1600" dirty="0">
                <a:solidFill>
                  <a:schemeClr val="tx1">
                    <a:lumMod val="75000"/>
                    <a:lumOff val="25000"/>
                  </a:schemeClr>
                </a:solidFill>
              </a:rPr>
              <a:t>TESSD is a member-led initiative at the WTO, currently participated by 74 WTO members. Discussions are intended to complement the work of the CTE and other relevant WTO bodies with focus</a:t>
            </a:r>
            <a:r>
              <a:rPr lang="en-US" sz="1600" i="1" dirty="0">
                <a:solidFill>
                  <a:schemeClr val="tx1">
                    <a:lumMod val="75000"/>
                    <a:lumOff val="25000"/>
                  </a:schemeClr>
                </a:solidFill>
              </a:rPr>
              <a:t> </a:t>
            </a:r>
            <a:r>
              <a:rPr lang="en-US" sz="1600" dirty="0">
                <a:solidFill>
                  <a:schemeClr val="tx1">
                    <a:lumMod val="75000"/>
                    <a:lumOff val="25000"/>
                  </a:schemeClr>
                </a:solidFill>
              </a:rPr>
              <a:t>on, among others, common areas of interest, best practices, and challenges and opportunities for sustainable trade.</a:t>
            </a:r>
          </a:p>
          <a:p>
            <a:pPr lvl="1">
              <a:lnSpc>
                <a:spcPct val="100000"/>
              </a:lnSpc>
              <a:spcBef>
                <a:spcPts val="0"/>
              </a:spcBef>
              <a:spcAft>
                <a:spcPts val="1200"/>
              </a:spcAft>
            </a:pPr>
            <a:r>
              <a:rPr lang="en-US" sz="1600" dirty="0">
                <a:solidFill>
                  <a:schemeClr val="tx1">
                    <a:lumMod val="75000"/>
                    <a:lumOff val="25000"/>
                  </a:schemeClr>
                </a:solidFill>
              </a:rPr>
              <a:t>TESSD identified several priorities for discussion in its 2022 work programme. Some of these priorities are linked with deforestation, including sustainable supply chains, trade-related climate measures, and subsidies.</a:t>
            </a:r>
            <a:endParaRPr lang="en-US" sz="1800" i="1" dirty="0">
              <a:solidFill>
                <a:schemeClr val="tx1">
                  <a:lumMod val="75000"/>
                  <a:lumOff val="25000"/>
                </a:schemeClr>
              </a:solidFill>
            </a:endParaRPr>
          </a:p>
          <a:p>
            <a:pPr>
              <a:lnSpc>
                <a:spcPct val="100000"/>
              </a:lnSpc>
              <a:spcBef>
                <a:spcPts val="0"/>
              </a:spcBef>
              <a:spcAft>
                <a:spcPts val="1200"/>
              </a:spcAft>
            </a:pPr>
            <a:r>
              <a:rPr lang="en-US" sz="1800" i="1" dirty="0">
                <a:solidFill>
                  <a:schemeClr val="tx1">
                    <a:lumMod val="75000"/>
                    <a:lumOff val="25000"/>
                  </a:schemeClr>
                </a:solidFill>
              </a:rPr>
              <a:t>For more see </a:t>
            </a:r>
            <a:r>
              <a:rPr lang="en-US" sz="1800" i="1" dirty="0">
                <a:solidFill>
                  <a:schemeClr val="tx1">
                    <a:lumMod val="75000"/>
                    <a:lumOff val="25000"/>
                  </a:schemeClr>
                </a:solidFill>
                <a:hlinkClick r:id="rId5"/>
              </a:rPr>
              <a:t>UNEP (2021)</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2547889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443551" y="151322"/>
            <a:ext cx="10873489" cy="1325563"/>
          </a:xfrm>
        </p:spPr>
        <p:txBody>
          <a:bodyPr>
            <a:normAutofit/>
          </a:bodyPr>
          <a:lstStyle/>
          <a:p>
            <a:r>
              <a:rPr lang="en-US" sz="4000" dirty="0">
                <a:solidFill>
                  <a:schemeClr val="tx1">
                    <a:lumMod val="75000"/>
                    <a:lumOff val="25000"/>
                  </a:schemeClr>
                </a:solidFill>
              </a:rPr>
              <a:t>Regional trade agreements (RTAs)</a:t>
            </a:r>
            <a:endParaRPr lang="en-GB" sz="40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443551" y="1476885"/>
            <a:ext cx="112525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1800" dirty="0">
                <a:solidFill>
                  <a:schemeClr val="tx1">
                    <a:lumMod val="75000"/>
                    <a:lumOff val="25000"/>
                  </a:schemeClr>
                </a:solidFill>
              </a:rPr>
              <a:t>Deforestation related provisions can be included in RTAs, including in dedicated chapters on Trade and Sustainable Development (e.g. </a:t>
            </a:r>
            <a:r>
              <a:rPr lang="en-US" sz="1800" dirty="0">
                <a:solidFill>
                  <a:schemeClr val="tx1">
                    <a:lumMod val="75000"/>
                    <a:lumOff val="25000"/>
                  </a:schemeClr>
                </a:solidFill>
                <a:hlinkClick r:id="rId3"/>
              </a:rPr>
              <a:t>EU</a:t>
            </a:r>
            <a:r>
              <a:rPr lang="en-US" sz="1800" dirty="0">
                <a:solidFill>
                  <a:schemeClr val="tx1">
                    <a:lumMod val="75000"/>
                    <a:lumOff val="25000"/>
                  </a:schemeClr>
                </a:solidFill>
              </a:rPr>
              <a:t> and </a:t>
            </a:r>
            <a:r>
              <a:rPr lang="en-US" sz="1800" dirty="0">
                <a:solidFill>
                  <a:schemeClr val="tx1">
                    <a:lumMod val="75000"/>
                    <a:lumOff val="25000"/>
                  </a:schemeClr>
                </a:solidFill>
                <a:hlinkClick r:id="rId4"/>
              </a:rPr>
              <a:t>EFTA</a:t>
            </a:r>
            <a:r>
              <a:rPr lang="en-US" sz="1800" dirty="0">
                <a:solidFill>
                  <a:schemeClr val="tx1">
                    <a:lumMod val="75000"/>
                    <a:lumOff val="25000"/>
                  </a:schemeClr>
                </a:solidFill>
              </a:rPr>
              <a:t> ) or Trade and the Environment (e.g. </a:t>
            </a:r>
            <a:r>
              <a:rPr lang="en-US" sz="1800" dirty="0">
                <a:solidFill>
                  <a:schemeClr val="tx1">
                    <a:lumMod val="75000"/>
                    <a:lumOff val="25000"/>
                  </a:schemeClr>
                </a:solidFill>
                <a:hlinkClick r:id="rId5"/>
              </a:rPr>
              <a:t>US</a:t>
            </a:r>
            <a:r>
              <a:rPr lang="en-US" sz="1800" dirty="0">
                <a:solidFill>
                  <a:schemeClr val="tx1">
                    <a:lumMod val="75000"/>
                    <a:lumOff val="25000"/>
                  </a:schemeClr>
                </a:solidFill>
              </a:rPr>
              <a:t>).</a:t>
            </a:r>
            <a:endParaRPr lang="en-GB" sz="1800" dirty="0">
              <a:solidFill>
                <a:schemeClr val="tx1">
                  <a:lumMod val="75000"/>
                  <a:lumOff val="25000"/>
                </a:schemeClr>
              </a:solidFill>
            </a:endParaRPr>
          </a:p>
          <a:p>
            <a:pPr>
              <a:lnSpc>
                <a:spcPct val="100000"/>
              </a:lnSpc>
              <a:spcAft>
                <a:spcPts val="600"/>
              </a:spcAft>
            </a:pPr>
            <a:r>
              <a:rPr lang="en-US" sz="1800" dirty="0">
                <a:solidFill>
                  <a:schemeClr val="tx1">
                    <a:lumMod val="75000"/>
                    <a:lumOff val="25000"/>
                  </a:schemeClr>
                </a:solidFill>
              </a:rPr>
              <a:t>These provisions commonly include commitment to fulfill obligations under multilateral environmental agreements (MEAs), e.g. UN Convention on Biological Diversity (CBD).</a:t>
            </a:r>
          </a:p>
          <a:p>
            <a:pPr>
              <a:lnSpc>
                <a:spcPct val="100000"/>
              </a:lnSpc>
              <a:spcAft>
                <a:spcPts val="600"/>
              </a:spcAft>
            </a:pPr>
            <a:r>
              <a:rPr lang="en-US" sz="1800" dirty="0">
                <a:solidFill>
                  <a:schemeClr val="tx1">
                    <a:lumMod val="75000"/>
                    <a:lumOff val="25000"/>
                  </a:schemeClr>
                </a:solidFill>
              </a:rPr>
              <a:t>Some existing RTAs also include explicit provisions for:</a:t>
            </a:r>
          </a:p>
          <a:p>
            <a:pPr lvl="1">
              <a:lnSpc>
                <a:spcPct val="100000"/>
              </a:lnSpc>
              <a:spcBef>
                <a:spcPts val="0"/>
              </a:spcBef>
              <a:spcAft>
                <a:spcPts val="600"/>
              </a:spcAft>
            </a:pPr>
            <a:r>
              <a:rPr lang="en-US" sz="1600" dirty="0">
                <a:solidFill>
                  <a:schemeClr val="tx1">
                    <a:lumMod val="75000"/>
                    <a:lumOff val="25000"/>
                  </a:schemeClr>
                </a:solidFill>
              </a:rPr>
              <a:t>Promoting sustainable forest management and products, such as </a:t>
            </a:r>
            <a:r>
              <a:rPr lang="en-US" sz="1600" dirty="0">
                <a:solidFill>
                  <a:schemeClr val="tx1">
                    <a:lumMod val="75000"/>
                    <a:lumOff val="25000"/>
                  </a:schemeClr>
                </a:solidFill>
                <a:hlinkClick r:id="rId6"/>
              </a:rPr>
              <a:t>US-Peru Trade Promotion Agreement (PTPA)</a:t>
            </a:r>
            <a:r>
              <a:rPr lang="en-US" sz="1600" dirty="0">
                <a:solidFill>
                  <a:schemeClr val="tx1">
                    <a:lumMod val="75000"/>
                    <a:lumOff val="25000"/>
                  </a:schemeClr>
                </a:solidFill>
              </a:rPr>
              <a:t> and </a:t>
            </a:r>
            <a:r>
              <a:rPr lang="en-US" sz="1600" dirty="0">
                <a:solidFill>
                  <a:schemeClr val="tx1">
                    <a:lumMod val="75000"/>
                    <a:lumOff val="25000"/>
                  </a:schemeClr>
                </a:solidFill>
                <a:hlinkClick r:id="rId7"/>
              </a:rPr>
              <a:t>EU – Vietnam FTA</a:t>
            </a:r>
            <a:r>
              <a:rPr lang="en-US" sz="1600" dirty="0">
                <a:solidFill>
                  <a:schemeClr val="tx1">
                    <a:lumMod val="75000"/>
                    <a:lumOff val="25000"/>
                  </a:schemeClr>
                </a:solidFill>
              </a:rPr>
              <a:t> provisions on sustainable forestry and illegal logging</a:t>
            </a:r>
          </a:p>
          <a:p>
            <a:pPr lvl="1">
              <a:lnSpc>
                <a:spcPct val="100000"/>
              </a:lnSpc>
              <a:spcBef>
                <a:spcPts val="0"/>
              </a:spcBef>
              <a:spcAft>
                <a:spcPts val="600"/>
              </a:spcAft>
            </a:pPr>
            <a:r>
              <a:rPr lang="en-US" sz="1600" dirty="0">
                <a:solidFill>
                  <a:schemeClr val="tx1">
                    <a:lumMod val="75000"/>
                    <a:lumOff val="25000"/>
                  </a:schemeClr>
                </a:solidFill>
              </a:rPr>
              <a:t>Promoting trade in sustainable agriculture products, such as </a:t>
            </a:r>
            <a:r>
              <a:rPr lang="en-US" sz="1600" dirty="0">
                <a:solidFill>
                  <a:schemeClr val="tx1">
                    <a:lumMod val="75000"/>
                    <a:lumOff val="25000"/>
                  </a:schemeClr>
                </a:solidFill>
                <a:hlinkClick r:id="rId8"/>
              </a:rPr>
              <a:t>EFTA-Indonesia FTA </a:t>
            </a:r>
            <a:r>
              <a:rPr lang="en-US" sz="1600" dirty="0">
                <a:solidFill>
                  <a:schemeClr val="tx1">
                    <a:lumMod val="75000"/>
                    <a:lumOff val="25000"/>
                  </a:schemeClr>
                </a:solidFill>
              </a:rPr>
              <a:t>preferential tariff for sustainable palm oil</a:t>
            </a:r>
            <a:endParaRPr lang="en-US" sz="2000" dirty="0">
              <a:solidFill>
                <a:schemeClr val="tx1">
                  <a:lumMod val="75000"/>
                  <a:lumOff val="25000"/>
                </a:schemeClr>
              </a:solidFill>
            </a:endParaRPr>
          </a:p>
          <a:p>
            <a:pPr>
              <a:lnSpc>
                <a:spcPct val="100000"/>
              </a:lnSpc>
              <a:spcAft>
                <a:spcPts val="600"/>
              </a:spcAft>
            </a:pPr>
            <a:r>
              <a:rPr lang="en-US" sz="1800" dirty="0">
                <a:solidFill>
                  <a:schemeClr val="tx1">
                    <a:lumMod val="75000"/>
                    <a:lumOff val="25000"/>
                  </a:schemeClr>
                </a:solidFill>
              </a:rPr>
              <a:t>However, none of the existing RTA address deforestation and deforestation-free supply chains in an explicit or comprehensive manner.</a:t>
            </a:r>
          </a:p>
        </p:txBody>
      </p:sp>
    </p:spTree>
    <p:extLst>
      <p:ext uri="{BB962C8B-B14F-4D97-AF65-F5344CB8AC3E}">
        <p14:creationId xmlns:p14="http://schemas.microsoft.com/office/powerpoint/2010/main" val="147553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202205_TH Policy Papers_03 PPT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428768" y="516282"/>
            <a:ext cx="7555172" cy="1807305"/>
          </a:xfrm>
        </p:spPr>
        <p:txBody>
          <a:bodyPr vert="horz" lIns="91440" tIns="45720" rIns="91440" bIns="45720" rtlCol="0" anchor="ctr">
            <a:normAutofit/>
          </a:bodyPr>
          <a:lstStyle/>
          <a:p>
            <a:r>
              <a:rPr lang="en-US" dirty="0">
                <a:solidFill>
                  <a:schemeClr val="tx1">
                    <a:lumMod val="75000"/>
                    <a:lumOff val="25000"/>
                  </a:schemeClr>
                </a:solidFill>
              </a:rPr>
              <a:t>Domestic regulations,</a:t>
            </a:r>
            <a:br>
              <a:rPr lang="en-US" dirty="0">
                <a:solidFill>
                  <a:schemeClr val="tx1">
                    <a:lumMod val="75000"/>
                    <a:lumOff val="25000"/>
                  </a:schemeClr>
                </a:solidFill>
              </a:rPr>
            </a:br>
            <a:r>
              <a:rPr lang="en-US" sz="3600" dirty="0">
                <a:solidFill>
                  <a:schemeClr val="tx1">
                    <a:lumMod val="75000"/>
                    <a:lumOff val="25000"/>
                  </a:schemeClr>
                </a:solidFill>
              </a:rPr>
              <a:t>targeting international </a:t>
            </a:r>
            <a:br>
              <a:rPr lang="en-US" sz="3600" dirty="0">
                <a:solidFill>
                  <a:schemeClr val="tx1">
                    <a:lumMod val="75000"/>
                    <a:lumOff val="25000"/>
                  </a:schemeClr>
                </a:solidFill>
              </a:rPr>
            </a:br>
            <a:r>
              <a:rPr lang="en-US" sz="3600" dirty="0">
                <a:solidFill>
                  <a:schemeClr val="tx1">
                    <a:lumMod val="75000"/>
                    <a:lumOff val="25000"/>
                  </a:schemeClr>
                </a:solidFill>
              </a:rPr>
              <a:t>supply chains</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428768" y="2433350"/>
            <a:ext cx="6081570" cy="2680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75000"/>
                    <a:lumOff val="25000"/>
                  </a:schemeClr>
                </a:solidFill>
              </a:rPr>
              <a:t>Several domestic regulations have been recently adopted or are underway to limit deforestation associated with international supply chains.</a:t>
            </a:r>
          </a:p>
          <a:p>
            <a:r>
              <a:rPr lang="en-US" sz="2000" dirty="0">
                <a:solidFill>
                  <a:schemeClr val="tx1">
                    <a:lumMod val="75000"/>
                    <a:lumOff val="25000"/>
                  </a:schemeClr>
                </a:solidFill>
              </a:rPr>
              <a:t>These address key globally traded commodities associated with deforestation and aim to ensure the sustainability of supply chains by putting in place requirements for businesses (e.g. due diligence processes)</a:t>
            </a:r>
            <a:endParaRPr lang="en-US" sz="2000" dirty="0">
              <a:solidFill>
                <a:schemeClr val="tx1">
                  <a:lumMod val="75000"/>
                  <a:lumOff val="25000"/>
                </a:schemeClr>
              </a:solidFill>
              <a:effectLst/>
            </a:endParaRPr>
          </a:p>
          <a:p>
            <a:endParaRPr lang="en-US" sz="2000" dirty="0">
              <a:solidFill>
                <a:schemeClr val="tx1">
                  <a:lumMod val="75000"/>
                  <a:lumOff val="25000"/>
                </a:schemeClr>
              </a:solidFill>
              <a:effectLst/>
            </a:endParaRPr>
          </a:p>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410585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140849"/>
            <a:ext cx="10515600" cy="1130739"/>
          </a:xfrm>
        </p:spPr>
        <p:txBody>
          <a:bodyPr/>
          <a:lstStyle/>
          <a:p>
            <a:r>
              <a:rPr lang="en-US" dirty="0">
                <a:solidFill>
                  <a:schemeClr val="tx1">
                    <a:lumMod val="75000"/>
                    <a:lumOff val="25000"/>
                  </a:schemeClr>
                </a:solidFill>
              </a:rPr>
              <a:t>Example: Indonesia</a:t>
            </a:r>
            <a:endParaRPr lang="en-GB"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81050" y="1271588"/>
            <a:ext cx="11132807" cy="4517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US" sz="1800" dirty="0">
                <a:solidFill>
                  <a:schemeClr val="tx1">
                    <a:lumMod val="75000"/>
                    <a:lumOff val="25000"/>
                  </a:schemeClr>
                </a:solidFill>
              </a:rPr>
              <a:t>Indonesian Sustainable Palm Oil (ISPO) certification was adopted in 2011 as a mandatory requirement set by the government.</a:t>
            </a:r>
          </a:p>
          <a:p>
            <a:pPr>
              <a:lnSpc>
                <a:spcPct val="114000"/>
              </a:lnSpc>
              <a:spcBef>
                <a:spcPts val="600"/>
              </a:spcBef>
            </a:pPr>
            <a:r>
              <a:rPr lang="en-US" sz="1800" dirty="0">
                <a:solidFill>
                  <a:schemeClr val="tx1">
                    <a:lumMod val="75000"/>
                    <a:lumOff val="25000"/>
                  </a:schemeClr>
                </a:solidFill>
              </a:rPr>
              <a:t>A moratorium on licenses for oil palm plantations was set by the government in 2018, halting the licensing process for any new plantations until 2022.</a:t>
            </a:r>
          </a:p>
          <a:p>
            <a:pPr>
              <a:lnSpc>
                <a:spcPct val="114000"/>
              </a:lnSpc>
              <a:spcBef>
                <a:spcPts val="600"/>
              </a:spcBef>
            </a:pPr>
            <a:r>
              <a:rPr lang="en-US" sz="1800" b="1" dirty="0">
                <a:solidFill>
                  <a:schemeClr val="tx1">
                    <a:lumMod val="75000"/>
                    <a:lumOff val="25000"/>
                  </a:schemeClr>
                </a:solidFill>
              </a:rPr>
              <a:t>Status:</a:t>
            </a:r>
            <a:r>
              <a:rPr lang="en-US" sz="1800" dirty="0">
                <a:solidFill>
                  <a:schemeClr val="tx1">
                    <a:lumMod val="75000"/>
                    <a:lumOff val="25000"/>
                  </a:schemeClr>
                </a:solidFill>
              </a:rPr>
              <a:t> </a:t>
            </a:r>
          </a:p>
          <a:p>
            <a:pPr lvl="1">
              <a:lnSpc>
                <a:spcPct val="114000"/>
              </a:lnSpc>
              <a:spcBef>
                <a:spcPts val="600"/>
              </a:spcBef>
            </a:pPr>
            <a:r>
              <a:rPr lang="en-US" sz="1400" dirty="0">
                <a:solidFill>
                  <a:schemeClr val="tx1">
                    <a:lumMod val="75000"/>
                    <a:lumOff val="25000"/>
                  </a:schemeClr>
                </a:solidFill>
              </a:rPr>
              <a:t>ISPO certification requirements were updated in 2020, stipulating that all Indonesian palm oil companies must be ISPO accredited by 2023. </a:t>
            </a:r>
          </a:p>
          <a:p>
            <a:pPr lvl="1">
              <a:lnSpc>
                <a:spcPct val="114000"/>
              </a:lnSpc>
              <a:spcBef>
                <a:spcPts val="600"/>
              </a:spcBef>
            </a:pPr>
            <a:r>
              <a:rPr lang="en-US" sz="1400" dirty="0">
                <a:solidFill>
                  <a:schemeClr val="tx1">
                    <a:lumMod val="75000"/>
                    <a:lumOff val="25000"/>
                  </a:schemeClr>
                </a:solidFill>
              </a:rPr>
              <a:t>The moratorium on licenses for new plantations ended in September 2022, with next steps under review. </a:t>
            </a:r>
          </a:p>
          <a:p>
            <a:pPr>
              <a:lnSpc>
                <a:spcPct val="114000"/>
              </a:lnSpc>
              <a:spcBef>
                <a:spcPts val="600"/>
              </a:spcBef>
            </a:pPr>
            <a:r>
              <a:rPr lang="en-US" sz="1800" b="1" dirty="0">
                <a:solidFill>
                  <a:schemeClr val="tx1">
                    <a:lumMod val="75000"/>
                    <a:lumOff val="25000"/>
                  </a:schemeClr>
                </a:solidFill>
              </a:rPr>
              <a:t>Scope:</a:t>
            </a:r>
            <a:r>
              <a:rPr lang="en-US" sz="1800" dirty="0">
                <a:solidFill>
                  <a:schemeClr val="tx1">
                    <a:lumMod val="75000"/>
                    <a:lumOff val="25000"/>
                  </a:schemeClr>
                </a:solidFill>
              </a:rPr>
              <a:t> </a:t>
            </a:r>
          </a:p>
          <a:p>
            <a:pPr lvl="1">
              <a:lnSpc>
                <a:spcPct val="114000"/>
              </a:lnSpc>
              <a:spcBef>
                <a:spcPts val="600"/>
              </a:spcBef>
            </a:pPr>
            <a:r>
              <a:rPr lang="en-US" sz="1400" dirty="0">
                <a:solidFill>
                  <a:schemeClr val="tx1">
                    <a:lumMod val="75000"/>
                    <a:lumOff val="25000"/>
                  </a:schemeClr>
                </a:solidFill>
              </a:rPr>
              <a:t>For ISPO, all oil palm growers and millers operating in the country</a:t>
            </a:r>
          </a:p>
          <a:p>
            <a:pPr lvl="1">
              <a:lnSpc>
                <a:spcPct val="114000"/>
              </a:lnSpc>
              <a:spcBef>
                <a:spcPts val="600"/>
              </a:spcBef>
            </a:pPr>
            <a:r>
              <a:rPr lang="en-US" sz="1400" dirty="0">
                <a:solidFill>
                  <a:schemeClr val="tx1">
                    <a:lumMod val="75000"/>
                    <a:lumOff val="25000"/>
                  </a:schemeClr>
                </a:solidFill>
              </a:rPr>
              <a:t>For moratorium, all new licenses staring from 2018</a:t>
            </a:r>
          </a:p>
          <a:p>
            <a:pPr>
              <a:lnSpc>
                <a:spcPct val="114000"/>
              </a:lnSpc>
              <a:spcBef>
                <a:spcPts val="600"/>
              </a:spcBef>
            </a:pPr>
            <a:r>
              <a:rPr lang="en-US" sz="1800" b="1" dirty="0">
                <a:solidFill>
                  <a:schemeClr val="tx1">
                    <a:lumMod val="75000"/>
                    <a:lumOff val="25000"/>
                  </a:schemeClr>
                </a:solidFill>
              </a:rPr>
              <a:t>Supply chain coverage</a:t>
            </a:r>
            <a:r>
              <a:rPr lang="en-US" sz="1800" dirty="0">
                <a:solidFill>
                  <a:schemeClr val="tx1">
                    <a:lumMod val="75000"/>
                    <a:lumOff val="25000"/>
                  </a:schemeClr>
                </a:solidFill>
              </a:rPr>
              <a:t>: oil palm</a:t>
            </a:r>
          </a:p>
        </p:txBody>
      </p:sp>
    </p:spTree>
    <p:extLst>
      <p:ext uri="{BB962C8B-B14F-4D97-AF65-F5344CB8AC3E}">
        <p14:creationId xmlns:p14="http://schemas.microsoft.com/office/powerpoint/2010/main" val="259795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140849"/>
            <a:ext cx="10515600" cy="1325563"/>
          </a:xfrm>
        </p:spPr>
        <p:txBody>
          <a:bodyPr/>
          <a:lstStyle/>
          <a:p>
            <a:r>
              <a:rPr lang="en-GB" dirty="0">
                <a:solidFill>
                  <a:schemeClr val="tx1">
                    <a:lumMod val="75000"/>
                    <a:lumOff val="25000"/>
                  </a:schemeClr>
                </a:solidFill>
              </a:rPr>
              <a:t>Example: China</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59156" y="1321393"/>
            <a:ext cx="10673687" cy="47222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US" sz="2000" dirty="0">
                <a:solidFill>
                  <a:srgbClr val="404040"/>
                </a:solidFill>
                <a:latin typeface="Calibri" panose="020F0502020204030204" pitchFamily="34" charset="0"/>
                <a:hlinkClick r:id="rId3"/>
              </a:rPr>
              <a:t>National Forest Law</a:t>
            </a:r>
            <a:r>
              <a:rPr lang="en-US" sz="2000" dirty="0">
                <a:solidFill>
                  <a:srgbClr val="404040"/>
                </a:solidFill>
                <a:latin typeface="Calibri" panose="020F0502020204030204" pitchFamily="34" charset="0"/>
              </a:rPr>
              <a:t>, amended in 2019, forbids any enterprise or individual from handling timber they know to be “illegally or indiscriminately felled”.</a:t>
            </a:r>
            <a:endParaRPr lang="en-US" sz="2000" kern="1200" dirty="0">
              <a:solidFill>
                <a:srgbClr val="404040"/>
              </a:solidFill>
              <a:effectLst/>
              <a:latin typeface="Calibri" panose="020F0502020204030204" pitchFamily="34" charset="0"/>
              <a:ea typeface="+mn-ea"/>
              <a:cs typeface="+mn-cs"/>
            </a:endParaRPr>
          </a:p>
          <a:p>
            <a:pPr>
              <a:lnSpc>
                <a:spcPct val="114000"/>
              </a:lnSpc>
              <a:spcBef>
                <a:spcPts val="600"/>
              </a:spcBef>
            </a:pPr>
            <a:r>
              <a:rPr lang="en-US" sz="2000" b="1" dirty="0">
                <a:solidFill>
                  <a:schemeClr val="tx1">
                    <a:lumMod val="75000"/>
                    <a:lumOff val="25000"/>
                  </a:schemeClr>
                </a:solidFill>
              </a:rPr>
              <a:t>Status:</a:t>
            </a:r>
            <a:r>
              <a:rPr lang="en-US" sz="2000" dirty="0">
                <a:solidFill>
                  <a:schemeClr val="tx1">
                    <a:lumMod val="75000"/>
                    <a:lumOff val="25000"/>
                  </a:schemeClr>
                </a:solidFill>
              </a:rPr>
              <a:t> In place since 2019</a:t>
            </a:r>
          </a:p>
          <a:p>
            <a:pPr>
              <a:lnSpc>
                <a:spcPct val="114000"/>
              </a:lnSpc>
              <a:spcBef>
                <a:spcPts val="600"/>
              </a:spcBef>
            </a:pPr>
            <a:r>
              <a:rPr lang="en-US" sz="2000" b="1" dirty="0">
                <a:solidFill>
                  <a:schemeClr val="tx1">
                    <a:lumMod val="75000"/>
                    <a:lumOff val="25000"/>
                  </a:schemeClr>
                </a:solidFill>
              </a:rPr>
              <a:t>Scope:</a:t>
            </a:r>
            <a:r>
              <a:rPr lang="en-US" sz="2000" dirty="0">
                <a:solidFill>
                  <a:schemeClr val="tx1">
                    <a:lumMod val="75000"/>
                    <a:lumOff val="25000"/>
                  </a:schemeClr>
                </a:solidFill>
              </a:rPr>
              <a:t> domestically produced (e.g. exported) timber only, with no clear obligations on importers</a:t>
            </a:r>
          </a:p>
          <a:p>
            <a:pPr>
              <a:lnSpc>
                <a:spcPct val="114000"/>
              </a:lnSpc>
              <a:spcBef>
                <a:spcPts val="600"/>
              </a:spcBef>
            </a:pPr>
            <a:r>
              <a:rPr lang="en-US" sz="2000" b="1" dirty="0">
                <a:solidFill>
                  <a:schemeClr val="tx1">
                    <a:lumMod val="75000"/>
                    <a:lumOff val="25000"/>
                  </a:schemeClr>
                </a:solidFill>
              </a:rPr>
              <a:t>Supply chain coverage</a:t>
            </a:r>
            <a:r>
              <a:rPr lang="en-US" sz="2000" dirty="0">
                <a:solidFill>
                  <a:schemeClr val="tx1">
                    <a:lumMod val="75000"/>
                    <a:lumOff val="25000"/>
                  </a:schemeClr>
                </a:solidFill>
              </a:rPr>
              <a:t>: timber</a:t>
            </a:r>
          </a:p>
          <a:p>
            <a:pPr>
              <a:lnSpc>
                <a:spcPct val="114000"/>
              </a:lnSpc>
              <a:spcBef>
                <a:spcPts val="600"/>
              </a:spcBef>
            </a:pPr>
            <a:r>
              <a:rPr lang="en-US" sz="2000" b="1" dirty="0">
                <a:solidFill>
                  <a:schemeClr val="tx1">
                    <a:lumMod val="75000"/>
                    <a:lumOff val="25000"/>
                  </a:schemeClr>
                </a:solidFill>
              </a:rPr>
              <a:t>How does it work?</a:t>
            </a:r>
          </a:p>
          <a:p>
            <a:pPr lvl="1">
              <a:lnSpc>
                <a:spcPct val="114000"/>
              </a:lnSpc>
              <a:spcBef>
                <a:spcPts val="600"/>
              </a:spcBef>
            </a:pPr>
            <a:r>
              <a:rPr lang="en-US" sz="1400" dirty="0">
                <a:solidFill>
                  <a:schemeClr val="tx1">
                    <a:lumMod val="75000"/>
                    <a:lumOff val="25000"/>
                  </a:schemeClr>
                </a:solidFill>
              </a:rPr>
              <a:t>No organization or individual may purchase, process, and transport woods in full awareness of their illegal origins, such as illegal felling or deforestation (Art 65).</a:t>
            </a:r>
          </a:p>
          <a:p>
            <a:pPr lvl="1">
              <a:lnSpc>
                <a:spcPct val="114000"/>
              </a:lnSpc>
              <a:spcBef>
                <a:spcPts val="600"/>
              </a:spcBef>
            </a:pPr>
            <a:r>
              <a:rPr lang="en-US" sz="1400" dirty="0">
                <a:solidFill>
                  <a:schemeClr val="tx1">
                    <a:lumMod val="75000"/>
                    <a:lumOff val="25000"/>
                  </a:schemeClr>
                </a:solidFill>
              </a:rPr>
              <a:t>Requires timber operating or processing enterprise to establish a data record of input and output of raw materials and timber products (Art 65). </a:t>
            </a:r>
          </a:p>
          <a:p>
            <a:pPr lvl="1">
              <a:lnSpc>
                <a:spcPct val="114000"/>
              </a:lnSpc>
              <a:spcBef>
                <a:spcPts val="600"/>
              </a:spcBef>
            </a:pPr>
            <a:r>
              <a:rPr lang="en-US" sz="1400" dirty="0">
                <a:solidFill>
                  <a:schemeClr val="tx1">
                    <a:lumMod val="75000"/>
                    <a:lumOff val="25000"/>
                  </a:schemeClr>
                </a:solidFill>
              </a:rPr>
              <a:t>Foresees competent authorities to supervise and inspect the implementation of the law, including investigate and punish illegal acts such as destruction of forest resources (Art 66).</a:t>
            </a:r>
          </a:p>
        </p:txBody>
      </p:sp>
    </p:spTree>
    <p:extLst>
      <p:ext uri="{BB962C8B-B14F-4D97-AF65-F5344CB8AC3E}">
        <p14:creationId xmlns:p14="http://schemas.microsoft.com/office/powerpoint/2010/main" val="3597510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140849"/>
            <a:ext cx="10515600" cy="1325563"/>
          </a:xfrm>
        </p:spPr>
        <p:txBody>
          <a:bodyPr/>
          <a:lstStyle/>
          <a:p>
            <a:r>
              <a:rPr lang="en-US" dirty="0">
                <a:solidFill>
                  <a:schemeClr val="tx1">
                    <a:lumMod val="75000"/>
                    <a:lumOff val="25000"/>
                  </a:schemeClr>
                </a:solidFill>
              </a:rPr>
              <a:t>Example: EU</a:t>
            </a:r>
            <a:endParaRPr lang="en-GB"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660210" y="1144148"/>
            <a:ext cx="10871579" cy="488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GB" sz="1600" dirty="0">
                <a:hlinkClick r:id="rId3"/>
              </a:rPr>
              <a:t>Deforestation-free products Regulation</a:t>
            </a:r>
            <a:r>
              <a:rPr lang="en-GB" sz="1600" dirty="0"/>
              <a:t> </a:t>
            </a:r>
            <a:r>
              <a:rPr lang="en-US" sz="1600" dirty="0"/>
              <a:t>stipulates </a:t>
            </a:r>
            <a:r>
              <a:rPr lang="en-US" sz="1600" dirty="0">
                <a:solidFill>
                  <a:schemeClr val="tx1">
                    <a:lumMod val="75000"/>
                    <a:lumOff val="25000"/>
                  </a:schemeClr>
                </a:solidFill>
              </a:rPr>
              <a:t>that only deforestation- and forest degradation-free products, produced in accordance with local legislation, are allowed on the EU market</a:t>
            </a:r>
          </a:p>
          <a:p>
            <a:pPr>
              <a:lnSpc>
                <a:spcPct val="114000"/>
              </a:lnSpc>
            </a:pPr>
            <a:r>
              <a:rPr lang="en-US" sz="1600" b="1" dirty="0">
                <a:solidFill>
                  <a:schemeClr val="tx1">
                    <a:lumMod val="75000"/>
                    <a:lumOff val="25000"/>
                  </a:schemeClr>
                </a:solidFill>
              </a:rPr>
              <a:t>Status: </a:t>
            </a:r>
            <a:r>
              <a:rPr lang="en-US" sz="1600" dirty="0">
                <a:solidFill>
                  <a:schemeClr val="tx1">
                    <a:lumMod val="75000"/>
                    <a:lumOff val="25000"/>
                  </a:schemeClr>
                </a:solidFill>
                <a:hlinkClick r:id="rId4"/>
              </a:rPr>
              <a:t>political agreement</a:t>
            </a:r>
            <a:r>
              <a:rPr lang="en-US" sz="1600" dirty="0">
                <a:solidFill>
                  <a:schemeClr val="tx1">
                    <a:lumMod val="75000"/>
                    <a:lumOff val="25000"/>
                  </a:schemeClr>
                </a:solidFill>
              </a:rPr>
              <a:t> reached Dec 2022, entry into force summer / autumn 2023</a:t>
            </a:r>
          </a:p>
          <a:p>
            <a:pPr>
              <a:lnSpc>
                <a:spcPct val="114000"/>
              </a:lnSpc>
              <a:spcBef>
                <a:spcPts val="600"/>
              </a:spcBef>
            </a:pPr>
            <a:r>
              <a:rPr lang="en-US" sz="1600" b="1" dirty="0">
                <a:solidFill>
                  <a:schemeClr val="tx1">
                    <a:lumMod val="75000"/>
                    <a:lumOff val="25000"/>
                  </a:schemeClr>
                </a:solidFill>
              </a:rPr>
              <a:t>Scope:</a:t>
            </a:r>
            <a:r>
              <a:rPr lang="en-US" sz="1600" dirty="0">
                <a:solidFill>
                  <a:schemeClr val="tx1">
                    <a:lumMod val="75000"/>
                    <a:lumOff val="25000"/>
                  </a:schemeClr>
                </a:solidFill>
              </a:rPr>
              <a:t> deforestation and forest degradation (illegal and legal), all EU businesses, both EU production and imports from all EU trade partner countries</a:t>
            </a:r>
          </a:p>
          <a:p>
            <a:pPr>
              <a:lnSpc>
                <a:spcPct val="114000"/>
              </a:lnSpc>
              <a:spcBef>
                <a:spcPts val="600"/>
              </a:spcBef>
            </a:pPr>
            <a:r>
              <a:rPr lang="en-US" sz="1600" b="1" dirty="0">
                <a:solidFill>
                  <a:schemeClr val="tx1">
                    <a:lumMod val="75000"/>
                    <a:lumOff val="25000"/>
                  </a:schemeClr>
                </a:solidFill>
              </a:rPr>
              <a:t>Supply chain coverage</a:t>
            </a:r>
            <a:r>
              <a:rPr lang="en-US" sz="1600" dirty="0">
                <a:solidFill>
                  <a:schemeClr val="tx1">
                    <a:lumMod val="75000"/>
                    <a:lumOff val="25000"/>
                  </a:schemeClr>
                </a:solidFill>
              </a:rPr>
              <a:t>: soy, cattle, palm oil, timber, rubber, cocoa and coffee, and related products (e.g. beef)</a:t>
            </a:r>
          </a:p>
          <a:p>
            <a:pPr>
              <a:lnSpc>
                <a:spcPct val="114000"/>
              </a:lnSpc>
              <a:spcBef>
                <a:spcPts val="600"/>
              </a:spcBef>
            </a:pPr>
            <a:r>
              <a:rPr lang="en-US" sz="1600" b="1" dirty="0">
                <a:solidFill>
                  <a:schemeClr val="tx1">
                    <a:lumMod val="75000"/>
                    <a:lumOff val="25000"/>
                  </a:schemeClr>
                </a:solidFill>
              </a:rPr>
              <a:t>How does it work?</a:t>
            </a:r>
          </a:p>
          <a:p>
            <a:pPr lvl="1">
              <a:lnSpc>
                <a:spcPct val="114000"/>
              </a:lnSpc>
              <a:spcBef>
                <a:spcPts val="600"/>
              </a:spcBef>
            </a:pPr>
            <a:r>
              <a:rPr lang="en-US" sz="1200" u="sng" dirty="0">
                <a:solidFill>
                  <a:srgbClr val="2F4F5D"/>
                </a:solidFill>
                <a:hlinkClick r:id="rId5"/>
              </a:rPr>
              <a:t>Mandatory due diligence</a:t>
            </a:r>
            <a:r>
              <a:rPr lang="en-US" sz="1200" dirty="0">
                <a:solidFill>
                  <a:srgbClr val="2F4F5D"/>
                </a:solidFill>
                <a:hlinkClick r:id="rId5"/>
              </a:rPr>
              <a:t> </a:t>
            </a:r>
            <a:r>
              <a:rPr lang="en-US" sz="1200" dirty="0">
                <a:solidFill>
                  <a:schemeClr val="tx1">
                    <a:lumMod val="75000"/>
                    <a:lumOff val="25000"/>
                  </a:schemeClr>
                </a:solidFill>
              </a:rPr>
              <a:t>(DD) rules for EU operators, required to put in place and implement DD systems.</a:t>
            </a:r>
          </a:p>
          <a:p>
            <a:pPr lvl="1">
              <a:lnSpc>
                <a:spcPct val="114000"/>
              </a:lnSpc>
              <a:spcBef>
                <a:spcPts val="600"/>
              </a:spcBef>
            </a:pPr>
            <a:r>
              <a:rPr lang="en-US" sz="1200" u="sng" dirty="0">
                <a:solidFill>
                  <a:schemeClr val="tx1">
                    <a:lumMod val="75000"/>
                    <a:lumOff val="25000"/>
                  </a:schemeClr>
                </a:solidFill>
              </a:rPr>
              <a:t>Cut off date for deforestation-free</a:t>
            </a:r>
            <a:r>
              <a:rPr lang="en-US" sz="1200" dirty="0">
                <a:solidFill>
                  <a:schemeClr val="tx1">
                    <a:lumMod val="75000"/>
                    <a:lumOff val="25000"/>
                  </a:schemeClr>
                </a:solidFill>
              </a:rPr>
              <a:t>, i.e. after a cut off date (31 December 2020) all commodities are required to be deforestation-free, even if they comply with legislation of the produce country.</a:t>
            </a:r>
          </a:p>
          <a:p>
            <a:pPr lvl="1">
              <a:lnSpc>
                <a:spcPct val="114000"/>
              </a:lnSpc>
              <a:spcBef>
                <a:spcPts val="600"/>
              </a:spcBef>
            </a:pPr>
            <a:r>
              <a:rPr lang="en-US" sz="1200" u="sng" dirty="0">
                <a:solidFill>
                  <a:schemeClr val="tx1">
                    <a:lumMod val="75000"/>
                    <a:lumOff val="25000"/>
                  </a:schemeClr>
                </a:solidFill>
              </a:rPr>
              <a:t>List of commodities</a:t>
            </a:r>
            <a:r>
              <a:rPr lang="en-US" sz="1200" dirty="0">
                <a:solidFill>
                  <a:schemeClr val="tx1">
                    <a:lumMod val="75000"/>
                    <a:lumOff val="25000"/>
                  </a:schemeClr>
                </a:solidFill>
              </a:rPr>
              <a:t> regularly reviewed and updated, taking into account new data such as changing deforestation patterns.</a:t>
            </a:r>
          </a:p>
          <a:p>
            <a:pPr lvl="1">
              <a:lnSpc>
                <a:spcPct val="114000"/>
              </a:lnSpc>
              <a:spcBef>
                <a:spcPts val="600"/>
              </a:spcBef>
            </a:pPr>
            <a:r>
              <a:rPr lang="en-US" sz="1200" u="sng" dirty="0">
                <a:solidFill>
                  <a:schemeClr val="tx1">
                    <a:lumMod val="75000"/>
                    <a:lumOff val="25000"/>
                  </a:schemeClr>
                </a:solidFill>
              </a:rPr>
              <a:t>Strict traceability</a:t>
            </a:r>
            <a:r>
              <a:rPr lang="en-US" sz="1200" dirty="0">
                <a:solidFill>
                  <a:schemeClr val="tx1">
                    <a:lumMod val="75000"/>
                    <a:lumOff val="25000"/>
                  </a:schemeClr>
                </a:solidFill>
              </a:rPr>
              <a:t>, i.e. operators will be required to collect geographic coordinates of the land where the commodities they place on the market were produced. </a:t>
            </a:r>
          </a:p>
          <a:p>
            <a:pPr lvl="1">
              <a:lnSpc>
                <a:spcPct val="114000"/>
              </a:lnSpc>
              <a:spcBef>
                <a:spcPts val="600"/>
              </a:spcBef>
            </a:pPr>
            <a:r>
              <a:rPr lang="en-US" sz="1200" u="sng" dirty="0">
                <a:solidFill>
                  <a:schemeClr val="tx1">
                    <a:lumMod val="75000"/>
                    <a:lumOff val="25000"/>
                  </a:schemeClr>
                </a:solidFill>
              </a:rPr>
              <a:t>Benchmarking (or traffic light) system </a:t>
            </a:r>
            <a:r>
              <a:rPr lang="en-US" sz="1200" dirty="0">
                <a:solidFill>
                  <a:schemeClr val="tx1">
                    <a:lumMod val="75000"/>
                    <a:lumOff val="25000"/>
                  </a:schemeClr>
                </a:solidFill>
              </a:rPr>
              <a:t>operated by the EU Commission will identify countries as presenting a low, standard or high risk of producing commodities or products that are not deforestation-free or in accordance with the legislation of the producer country.</a:t>
            </a:r>
            <a:endParaRPr lang="en-US" sz="1200" dirty="0">
              <a:solidFill>
                <a:srgbClr val="2F4F5D"/>
              </a:solidFill>
            </a:endParaRPr>
          </a:p>
          <a:p>
            <a:pPr lvl="1">
              <a:lnSpc>
                <a:spcPct val="114000"/>
              </a:lnSpc>
              <a:spcBef>
                <a:spcPts val="600"/>
              </a:spcBef>
            </a:pPr>
            <a:r>
              <a:rPr lang="en-US" sz="1200" u="sng" dirty="0">
                <a:solidFill>
                  <a:schemeClr val="tx1">
                    <a:lumMod val="75000"/>
                    <a:lumOff val="25000"/>
                  </a:schemeClr>
                </a:solidFill>
              </a:rPr>
              <a:t>Partnerships</a:t>
            </a:r>
            <a:r>
              <a:rPr lang="en-US" sz="1200" dirty="0">
                <a:solidFill>
                  <a:schemeClr val="tx1">
                    <a:lumMod val="75000"/>
                    <a:lumOff val="25000"/>
                  </a:schemeClr>
                </a:solidFill>
              </a:rPr>
              <a:t> established to support developing countries that are EU trade partners.</a:t>
            </a:r>
          </a:p>
          <a:p>
            <a:pPr lvl="1">
              <a:lnSpc>
                <a:spcPct val="114000"/>
              </a:lnSpc>
              <a:spcBef>
                <a:spcPts val="600"/>
              </a:spcBef>
            </a:pPr>
            <a:r>
              <a:rPr lang="en-US" sz="1200" b="1" i="1" dirty="0">
                <a:solidFill>
                  <a:schemeClr val="tx1">
                    <a:lumMod val="75000"/>
                    <a:lumOff val="25000"/>
                  </a:schemeClr>
                </a:solidFill>
              </a:rPr>
              <a:t>See slide 30 for more information.</a:t>
            </a:r>
          </a:p>
        </p:txBody>
      </p:sp>
    </p:spTree>
    <p:extLst>
      <p:ext uri="{BB962C8B-B14F-4D97-AF65-F5344CB8AC3E}">
        <p14:creationId xmlns:p14="http://schemas.microsoft.com/office/powerpoint/2010/main" val="364613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140849"/>
            <a:ext cx="10515600" cy="1325563"/>
          </a:xfrm>
        </p:spPr>
        <p:txBody>
          <a:bodyPr/>
          <a:lstStyle/>
          <a:p>
            <a:r>
              <a:rPr lang="en-US" dirty="0">
                <a:solidFill>
                  <a:schemeClr val="tx1">
                    <a:lumMod val="75000"/>
                    <a:lumOff val="25000"/>
                  </a:schemeClr>
                </a:solidFill>
              </a:rPr>
              <a:t>Example: UK</a:t>
            </a:r>
            <a:endParaRPr lang="en-GB"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15370" y="1308756"/>
            <a:ext cx="11035352" cy="4637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US" sz="1600" dirty="0">
                <a:hlinkClick r:id="rId3"/>
              </a:rPr>
              <a:t>UK Environment Act </a:t>
            </a:r>
            <a:r>
              <a:rPr lang="en-US" sz="1600" dirty="0"/>
              <a:t> </a:t>
            </a:r>
            <a:r>
              <a:rPr lang="en-US" sz="1600" dirty="0">
                <a:solidFill>
                  <a:schemeClr val="tx1">
                    <a:lumMod val="75000"/>
                    <a:lumOff val="25000"/>
                  </a:schemeClr>
                </a:solidFill>
              </a:rPr>
              <a:t>2021 prohibits the use of products derived from “forest risk commodity” (FRC) unless relevant local laws in producer countries have been complied with</a:t>
            </a:r>
            <a:endParaRPr lang="en-US" sz="1600" b="1" dirty="0">
              <a:solidFill>
                <a:schemeClr val="tx1">
                  <a:lumMod val="75000"/>
                  <a:lumOff val="25000"/>
                </a:schemeClr>
              </a:solidFill>
            </a:endParaRPr>
          </a:p>
          <a:p>
            <a:pPr>
              <a:lnSpc>
                <a:spcPct val="114000"/>
              </a:lnSpc>
              <a:spcBef>
                <a:spcPts val="600"/>
              </a:spcBef>
            </a:pPr>
            <a:r>
              <a:rPr lang="en-US" sz="1600" b="1" dirty="0">
                <a:solidFill>
                  <a:schemeClr val="tx1">
                    <a:lumMod val="75000"/>
                    <a:lumOff val="25000"/>
                  </a:schemeClr>
                </a:solidFill>
              </a:rPr>
              <a:t>Status: </a:t>
            </a:r>
            <a:r>
              <a:rPr lang="en-US" sz="1600" dirty="0">
                <a:solidFill>
                  <a:schemeClr val="tx1">
                    <a:lumMod val="75000"/>
                    <a:lumOff val="25000"/>
                  </a:schemeClr>
                </a:solidFill>
              </a:rPr>
              <a:t>Act adopted in 2021, </a:t>
            </a:r>
            <a:r>
              <a:rPr lang="en-US" sz="1600" dirty="0">
                <a:solidFill>
                  <a:schemeClr val="tx1">
                    <a:lumMod val="75000"/>
                    <a:lumOff val="25000"/>
                  </a:schemeClr>
                </a:solidFill>
                <a:hlinkClick r:id="rId4"/>
              </a:rPr>
              <a:t>FRC implementing provisions </a:t>
            </a:r>
            <a:r>
              <a:rPr lang="en-US" sz="1600" dirty="0">
                <a:solidFill>
                  <a:schemeClr val="tx1">
                    <a:lumMod val="75000"/>
                    <a:lumOff val="25000"/>
                  </a:schemeClr>
                </a:solidFill>
              </a:rPr>
              <a:t>and timelines for implementation to be agreed in secondary legislation</a:t>
            </a:r>
          </a:p>
          <a:p>
            <a:pPr>
              <a:lnSpc>
                <a:spcPct val="114000"/>
              </a:lnSpc>
              <a:spcBef>
                <a:spcPts val="600"/>
              </a:spcBef>
            </a:pPr>
            <a:r>
              <a:rPr lang="en-US" sz="1600" b="1" dirty="0">
                <a:solidFill>
                  <a:schemeClr val="tx1">
                    <a:lumMod val="75000"/>
                    <a:lumOff val="25000"/>
                  </a:schemeClr>
                </a:solidFill>
              </a:rPr>
              <a:t>Scope:</a:t>
            </a:r>
            <a:r>
              <a:rPr lang="en-US" sz="1600" dirty="0">
                <a:solidFill>
                  <a:schemeClr val="tx1">
                    <a:lumMod val="75000"/>
                    <a:lumOff val="25000"/>
                  </a:schemeClr>
                </a:solidFill>
              </a:rPr>
              <a:t> illegal deforestation only, imports from all UK trade partner countries, whole UK supply chain but for large businesses only </a:t>
            </a:r>
          </a:p>
          <a:p>
            <a:pPr>
              <a:lnSpc>
                <a:spcPct val="114000"/>
              </a:lnSpc>
              <a:spcBef>
                <a:spcPts val="600"/>
              </a:spcBef>
            </a:pPr>
            <a:r>
              <a:rPr lang="en-US" sz="1600" b="1" dirty="0">
                <a:solidFill>
                  <a:schemeClr val="tx1">
                    <a:lumMod val="75000"/>
                    <a:lumOff val="25000"/>
                  </a:schemeClr>
                </a:solidFill>
              </a:rPr>
              <a:t>Supply chain coverage</a:t>
            </a:r>
            <a:r>
              <a:rPr lang="en-US" sz="1600" dirty="0">
                <a:solidFill>
                  <a:schemeClr val="tx1">
                    <a:lumMod val="75000"/>
                    <a:lumOff val="25000"/>
                  </a:schemeClr>
                </a:solidFill>
              </a:rPr>
              <a:t>: beef, cocoa, coffee, leather, maize, palm oil, rubber and soy (TBC)</a:t>
            </a:r>
          </a:p>
          <a:p>
            <a:pPr>
              <a:lnSpc>
                <a:spcPct val="114000"/>
              </a:lnSpc>
              <a:spcBef>
                <a:spcPts val="600"/>
              </a:spcBef>
            </a:pPr>
            <a:r>
              <a:rPr lang="en-US" sz="1600" b="1" dirty="0">
                <a:solidFill>
                  <a:schemeClr val="tx1">
                    <a:lumMod val="75000"/>
                    <a:lumOff val="25000"/>
                  </a:schemeClr>
                </a:solidFill>
              </a:rPr>
              <a:t>How does it work?</a:t>
            </a:r>
          </a:p>
          <a:p>
            <a:pPr lvl="1">
              <a:lnSpc>
                <a:spcPct val="114000"/>
              </a:lnSpc>
              <a:spcBef>
                <a:spcPts val="600"/>
              </a:spcBef>
            </a:pPr>
            <a:r>
              <a:rPr lang="en-US" sz="1400" dirty="0">
                <a:solidFill>
                  <a:schemeClr val="tx1">
                    <a:lumMod val="75000"/>
                    <a:lumOff val="25000"/>
                  </a:schemeClr>
                </a:solidFill>
              </a:rPr>
              <a:t>Businesses prohibited from using FRCs or products derived from FRCs in UK commercial activities unless relevant local laws in producer countries have been complied with.</a:t>
            </a:r>
            <a:endParaRPr lang="en-US" sz="1400" dirty="0">
              <a:solidFill>
                <a:schemeClr val="tx1">
                  <a:lumMod val="75000"/>
                  <a:lumOff val="25000"/>
                </a:schemeClr>
              </a:solidFill>
              <a:hlinkClick r:id="rId5">
                <a:extLst>
                  <a:ext uri="{A12FA001-AC4F-418D-AE19-62706E023703}">
                    <ahyp:hlinkClr xmlns:ahyp="http://schemas.microsoft.com/office/drawing/2018/hyperlinkcolor" val="tx"/>
                  </a:ext>
                </a:extLst>
              </a:hlinkClick>
            </a:endParaRPr>
          </a:p>
          <a:p>
            <a:pPr lvl="1">
              <a:lnSpc>
                <a:spcPct val="114000"/>
              </a:lnSpc>
              <a:spcBef>
                <a:spcPts val="600"/>
              </a:spcBef>
            </a:pPr>
            <a:r>
              <a:rPr lang="en-US" sz="1400" u="sng" dirty="0">
                <a:solidFill>
                  <a:srgbClr val="2F4F5D"/>
                </a:solidFill>
                <a:hlinkClick r:id="rId5"/>
              </a:rPr>
              <a:t>Mandatory due diligence</a:t>
            </a:r>
            <a:r>
              <a:rPr lang="en-US" sz="1400" dirty="0">
                <a:solidFill>
                  <a:srgbClr val="2F4F5D"/>
                </a:solidFill>
                <a:hlinkClick r:id="rId5"/>
              </a:rPr>
              <a:t> </a:t>
            </a:r>
            <a:r>
              <a:rPr lang="en-US" sz="1400" dirty="0">
                <a:solidFill>
                  <a:schemeClr val="tx1">
                    <a:lumMod val="75000"/>
                    <a:lumOff val="25000"/>
                  </a:schemeClr>
                </a:solidFill>
              </a:rPr>
              <a:t>(DD) rules for UK operators, with annual DD reporting and non-compliance subject to fines and other civil sanctions.</a:t>
            </a:r>
          </a:p>
          <a:p>
            <a:pPr lvl="1">
              <a:lnSpc>
                <a:spcPct val="114000"/>
              </a:lnSpc>
              <a:spcBef>
                <a:spcPts val="600"/>
              </a:spcBef>
            </a:pPr>
            <a:r>
              <a:rPr lang="en-US" sz="1400" dirty="0">
                <a:solidFill>
                  <a:srgbClr val="2F4F5D"/>
                </a:solidFill>
              </a:rPr>
              <a:t>Covers the whole supply chain in the UK (i.e. not only businesses responsible importing to the UK market), however applies to “larger businesses” and their subsidiaries only.</a:t>
            </a:r>
          </a:p>
          <a:p>
            <a:pPr lvl="1">
              <a:lnSpc>
                <a:spcPct val="114000"/>
              </a:lnSpc>
              <a:spcBef>
                <a:spcPts val="600"/>
              </a:spcBef>
            </a:pPr>
            <a:r>
              <a:rPr lang="en-US" sz="1400" b="1" i="1" dirty="0">
                <a:solidFill>
                  <a:schemeClr val="tx1">
                    <a:lumMod val="75000"/>
                    <a:lumOff val="25000"/>
                  </a:schemeClr>
                </a:solidFill>
              </a:rPr>
              <a:t>See slide 30 for more information.</a:t>
            </a:r>
          </a:p>
          <a:p>
            <a:pPr lvl="1">
              <a:lnSpc>
                <a:spcPct val="114000"/>
              </a:lnSpc>
              <a:spcBef>
                <a:spcPts val="600"/>
              </a:spcBef>
            </a:pPr>
            <a:endParaRPr lang="en-US" sz="1400" dirty="0">
              <a:solidFill>
                <a:srgbClr val="2F4F5D"/>
              </a:solidFill>
            </a:endParaRPr>
          </a:p>
        </p:txBody>
      </p:sp>
    </p:spTree>
    <p:extLst>
      <p:ext uri="{BB962C8B-B14F-4D97-AF65-F5344CB8AC3E}">
        <p14:creationId xmlns:p14="http://schemas.microsoft.com/office/powerpoint/2010/main" val="3447276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140849"/>
            <a:ext cx="10515600" cy="1325563"/>
          </a:xfrm>
        </p:spPr>
        <p:txBody>
          <a:bodyPr/>
          <a:lstStyle/>
          <a:p>
            <a:r>
              <a:rPr lang="en-US" dirty="0">
                <a:solidFill>
                  <a:schemeClr val="tx1">
                    <a:lumMod val="75000"/>
                    <a:lumOff val="25000"/>
                  </a:schemeClr>
                </a:solidFill>
              </a:rPr>
              <a:t>Example: US</a:t>
            </a:r>
            <a:endParaRPr lang="en-GB"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83608" y="1445217"/>
            <a:ext cx="10673687" cy="4675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US" sz="1800" kern="1200" dirty="0">
                <a:solidFill>
                  <a:srgbClr val="404040"/>
                </a:solidFill>
                <a:effectLst/>
                <a:latin typeface="Calibri" panose="020F0502020204030204" pitchFamily="34" charset="0"/>
                <a:hlinkClick r:id="rId3"/>
              </a:rPr>
              <a:t>US </a:t>
            </a:r>
            <a:r>
              <a:rPr lang="en-US" sz="1800" dirty="0">
                <a:solidFill>
                  <a:srgbClr val="404040"/>
                </a:solidFill>
                <a:latin typeface="Calibri" panose="020F0502020204030204" pitchFamily="34" charset="0"/>
                <a:hlinkClick r:id="rId3"/>
              </a:rPr>
              <a:t>F</a:t>
            </a:r>
            <a:r>
              <a:rPr lang="en-US" sz="1800" kern="1200" dirty="0">
                <a:solidFill>
                  <a:srgbClr val="404040"/>
                </a:solidFill>
                <a:effectLst/>
                <a:latin typeface="Calibri" panose="020F0502020204030204" pitchFamily="34" charset="0"/>
                <a:hlinkClick r:id="rId3"/>
              </a:rPr>
              <a:t>orest Act</a:t>
            </a:r>
            <a:r>
              <a:rPr lang="en-US" sz="1800" kern="1200" dirty="0">
                <a:solidFill>
                  <a:srgbClr val="404040"/>
                </a:solidFill>
                <a:effectLst/>
                <a:latin typeface="Calibri" panose="020F0502020204030204" pitchFamily="34" charset="0"/>
              </a:rPr>
              <a:t> prohibits the import of products connected to illegally deforested land (i.e. in violation of law in the producer country) to and establishes roadmaps for countries that need to strengthen environmental regulations</a:t>
            </a:r>
            <a:endParaRPr lang="en-US" sz="1800" kern="1200" dirty="0">
              <a:solidFill>
                <a:srgbClr val="404040"/>
              </a:solidFill>
              <a:effectLst/>
              <a:latin typeface="Calibri" panose="020F0502020204030204" pitchFamily="34" charset="0"/>
              <a:ea typeface="+mn-ea"/>
              <a:cs typeface="+mn-cs"/>
            </a:endParaRPr>
          </a:p>
          <a:p>
            <a:pPr>
              <a:lnSpc>
                <a:spcPct val="114000"/>
              </a:lnSpc>
              <a:spcBef>
                <a:spcPts val="600"/>
              </a:spcBef>
            </a:pPr>
            <a:r>
              <a:rPr lang="en-US" sz="1800" b="1" dirty="0">
                <a:solidFill>
                  <a:schemeClr val="tx1">
                    <a:lumMod val="75000"/>
                    <a:lumOff val="25000"/>
                  </a:schemeClr>
                </a:solidFill>
              </a:rPr>
              <a:t>Status:</a:t>
            </a:r>
            <a:r>
              <a:rPr lang="en-US" sz="1800" dirty="0">
                <a:solidFill>
                  <a:schemeClr val="tx1">
                    <a:lumMod val="75000"/>
                    <a:lumOff val="25000"/>
                  </a:schemeClr>
                </a:solidFill>
              </a:rPr>
              <a:t> proposal introduce in 2021, discussed at the Senate in 2022, entering into force TBC</a:t>
            </a:r>
          </a:p>
          <a:p>
            <a:pPr>
              <a:lnSpc>
                <a:spcPct val="114000"/>
              </a:lnSpc>
              <a:spcBef>
                <a:spcPts val="600"/>
              </a:spcBef>
            </a:pPr>
            <a:r>
              <a:rPr lang="en-US" sz="1800" b="1" dirty="0">
                <a:solidFill>
                  <a:schemeClr val="tx1">
                    <a:lumMod val="75000"/>
                    <a:lumOff val="25000"/>
                  </a:schemeClr>
                </a:solidFill>
              </a:rPr>
              <a:t>Scope:</a:t>
            </a:r>
            <a:r>
              <a:rPr lang="en-US" sz="1800" dirty="0">
                <a:solidFill>
                  <a:schemeClr val="tx1">
                    <a:lumMod val="75000"/>
                    <a:lumOff val="25000"/>
                  </a:schemeClr>
                </a:solidFill>
              </a:rPr>
              <a:t> illegal deforestation only, imports from countries without adequate and effective protection against illegal deforestation</a:t>
            </a:r>
          </a:p>
          <a:p>
            <a:pPr>
              <a:lnSpc>
                <a:spcPct val="114000"/>
              </a:lnSpc>
              <a:spcBef>
                <a:spcPts val="600"/>
              </a:spcBef>
            </a:pPr>
            <a:r>
              <a:rPr lang="en-US" sz="1800" b="1" dirty="0">
                <a:solidFill>
                  <a:schemeClr val="tx1">
                    <a:lumMod val="75000"/>
                    <a:lumOff val="25000"/>
                  </a:schemeClr>
                </a:solidFill>
              </a:rPr>
              <a:t>Supply chain coverage</a:t>
            </a:r>
            <a:r>
              <a:rPr lang="en-US" sz="1800" dirty="0">
                <a:solidFill>
                  <a:schemeClr val="tx1">
                    <a:lumMod val="75000"/>
                    <a:lumOff val="25000"/>
                  </a:schemeClr>
                </a:solidFill>
              </a:rPr>
              <a:t>: palm oil, cattle, soybeans, rubber, wood pulp and cocoa</a:t>
            </a:r>
          </a:p>
          <a:p>
            <a:pPr>
              <a:lnSpc>
                <a:spcPct val="114000"/>
              </a:lnSpc>
              <a:spcBef>
                <a:spcPts val="600"/>
              </a:spcBef>
            </a:pPr>
            <a:r>
              <a:rPr lang="en-US" sz="1800" b="1" dirty="0">
                <a:solidFill>
                  <a:schemeClr val="tx1">
                    <a:lumMod val="75000"/>
                    <a:lumOff val="25000"/>
                  </a:schemeClr>
                </a:solidFill>
              </a:rPr>
              <a:t>How does it work?</a:t>
            </a:r>
          </a:p>
          <a:p>
            <a:pPr lvl="1">
              <a:lnSpc>
                <a:spcPct val="114000"/>
              </a:lnSpc>
              <a:spcBef>
                <a:spcPts val="600"/>
              </a:spcBef>
            </a:pPr>
            <a:r>
              <a:rPr lang="en-US" sz="1400" dirty="0">
                <a:solidFill>
                  <a:schemeClr val="tx1">
                    <a:lumMod val="75000"/>
                    <a:lumOff val="25000"/>
                  </a:schemeClr>
                </a:solidFill>
              </a:rPr>
              <a:t>Identifying “high risk” countries for illegal deforestation and, for these countries, requiring US importers to comply with due diligence measures to ensure illegal deforestation has not taken place. </a:t>
            </a:r>
          </a:p>
          <a:p>
            <a:pPr lvl="1">
              <a:lnSpc>
                <a:spcPct val="114000"/>
              </a:lnSpc>
              <a:spcBef>
                <a:spcPts val="600"/>
              </a:spcBef>
            </a:pPr>
            <a:r>
              <a:rPr lang="en-US" sz="1400" dirty="0">
                <a:solidFill>
                  <a:schemeClr val="tx1">
                    <a:lumMod val="75000"/>
                    <a:lumOff val="25000"/>
                  </a:schemeClr>
                </a:solidFill>
              </a:rPr>
              <a:t>Action plans to be developed for “high risk” countries to support their governance and capacity to address illegal deforestation.</a:t>
            </a:r>
          </a:p>
          <a:p>
            <a:pPr lvl="1">
              <a:lnSpc>
                <a:spcPct val="114000"/>
              </a:lnSpc>
              <a:spcBef>
                <a:spcPts val="600"/>
              </a:spcBef>
            </a:pPr>
            <a:r>
              <a:rPr lang="en-US" sz="1400" b="1" i="1" dirty="0">
                <a:solidFill>
                  <a:schemeClr val="tx1">
                    <a:lumMod val="75000"/>
                    <a:lumOff val="25000"/>
                  </a:schemeClr>
                </a:solidFill>
              </a:rPr>
              <a:t>See slide 30 for more information.</a:t>
            </a:r>
          </a:p>
        </p:txBody>
      </p:sp>
    </p:spTree>
    <p:extLst>
      <p:ext uri="{BB962C8B-B14F-4D97-AF65-F5344CB8AC3E}">
        <p14:creationId xmlns:p14="http://schemas.microsoft.com/office/powerpoint/2010/main" val="194092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2205_TH Policy Papers_03 PPT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5D2D0F19-3639-BF8D-E31C-A894ABD028DC}"/>
              </a:ext>
            </a:extLst>
          </p:cNvPr>
          <p:cNvSpPr txBox="1">
            <a:spLocks/>
          </p:cNvSpPr>
          <p:nvPr/>
        </p:nvSpPr>
        <p:spPr>
          <a:xfrm>
            <a:off x="838200" y="426872"/>
            <a:ext cx="10515600" cy="10096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accent6">
                    <a:lumMod val="20000"/>
                    <a:lumOff val="80000"/>
                  </a:schemeClr>
                </a:solidFill>
              </a:rPr>
              <a:t>Content</a:t>
            </a:r>
            <a:r>
              <a:rPr lang="en-US" sz="1200" dirty="0">
                <a:solidFill>
                  <a:schemeClr val="tx1">
                    <a:lumMod val="75000"/>
                    <a:lumOff val="25000"/>
                  </a:schemeClr>
                </a:solidFill>
              </a:rPr>
              <a:t>)</a:t>
            </a:r>
            <a:endParaRPr lang="en-GB" sz="1200" dirty="0">
              <a:solidFill>
                <a:schemeClr val="tx1">
                  <a:lumMod val="75000"/>
                  <a:lumOff val="25000"/>
                </a:schemeClr>
              </a:solidFill>
            </a:endParaRPr>
          </a:p>
        </p:txBody>
      </p:sp>
      <p:sp>
        <p:nvSpPr>
          <p:cNvPr id="13" name="Content Placeholder 2">
            <a:extLst>
              <a:ext uri="{FF2B5EF4-FFF2-40B4-BE49-F238E27FC236}">
                <a16:creationId xmlns:a16="http://schemas.microsoft.com/office/drawing/2014/main" id="{96B51BC6-7097-8920-3C95-7AE33853B306}"/>
              </a:ext>
            </a:extLst>
          </p:cNvPr>
          <p:cNvSpPr txBox="1">
            <a:spLocks/>
          </p:cNvSpPr>
          <p:nvPr/>
        </p:nvSpPr>
        <p:spPr>
          <a:xfrm>
            <a:off x="646002" y="1780151"/>
            <a:ext cx="11145948" cy="3999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sz="2000" dirty="0">
                <a:solidFill>
                  <a:schemeClr val="accent6">
                    <a:lumMod val="20000"/>
                    <a:lumOff val="80000"/>
                  </a:schemeClr>
                </a:solidFill>
              </a:rPr>
              <a:t>Why is deforestation a global urgency, with the most recent data?</a:t>
            </a:r>
          </a:p>
          <a:p>
            <a:pPr>
              <a:lnSpc>
                <a:spcPct val="100000"/>
              </a:lnSpc>
              <a:spcBef>
                <a:spcPts val="1200"/>
              </a:spcBef>
            </a:pPr>
            <a:r>
              <a:rPr lang="en-US" sz="2000" dirty="0">
                <a:solidFill>
                  <a:schemeClr val="accent6">
                    <a:lumMod val="20000"/>
                    <a:lumOff val="80000"/>
                  </a:schemeClr>
                </a:solidFill>
              </a:rPr>
              <a:t>How are trade, sustainable supply chains and deforestation interlinked?</a:t>
            </a:r>
          </a:p>
          <a:p>
            <a:pPr>
              <a:lnSpc>
                <a:spcPct val="100000"/>
              </a:lnSpc>
              <a:spcBef>
                <a:spcPts val="1200"/>
              </a:spcBef>
            </a:pPr>
            <a:r>
              <a:rPr lang="en-US" sz="2000" dirty="0">
                <a:solidFill>
                  <a:schemeClr val="accent6">
                    <a:lumMod val="20000"/>
                    <a:lumOff val="80000"/>
                  </a:schemeClr>
                </a:solidFill>
              </a:rPr>
              <a:t>What existing or emerging policy developments and initiative target trade and deforestation?</a:t>
            </a:r>
          </a:p>
          <a:p>
            <a:pPr>
              <a:lnSpc>
                <a:spcPct val="100000"/>
              </a:lnSpc>
              <a:spcBef>
                <a:spcPts val="1200"/>
              </a:spcBef>
            </a:pPr>
            <a:r>
              <a:rPr lang="en-US" sz="2000" dirty="0">
                <a:solidFill>
                  <a:schemeClr val="accent6">
                    <a:lumMod val="20000"/>
                    <a:lumOff val="80000"/>
                  </a:schemeClr>
                </a:solidFill>
              </a:rPr>
              <a:t>What are the key questions, opportunities and challenges going forward?</a:t>
            </a:r>
          </a:p>
        </p:txBody>
      </p:sp>
    </p:spTree>
    <p:extLst>
      <p:ext uri="{BB962C8B-B14F-4D97-AF65-F5344CB8AC3E}">
        <p14:creationId xmlns:p14="http://schemas.microsoft.com/office/powerpoint/2010/main" val="443296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2205_TH Policy Papers_03 PPT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572901" y="45736"/>
            <a:ext cx="10515600" cy="859276"/>
          </a:xfrm>
        </p:spPr>
        <p:txBody>
          <a:bodyPr>
            <a:normAutofit/>
          </a:bodyPr>
          <a:lstStyle/>
          <a:p>
            <a:r>
              <a:rPr lang="en-GB" sz="4200" b="1" dirty="0">
                <a:solidFill>
                  <a:schemeClr val="tx1">
                    <a:lumMod val="75000"/>
                    <a:lumOff val="25000"/>
                  </a:schemeClr>
                </a:solidFill>
              </a:rPr>
              <a:t>Summary</a:t>
            </a:r>
            <a:r>
              <a:rPr lang="en-GB" sz="4200" dirty="0">
                <a:solidFill>
                  <a:schemeClr val="tx1">
                    <a:lumMod val="75000"/>
                    <a:lumOff val="25000"/>
                  </a:schemeClr>
                </a:solidFill>
              </a:rPr>
              <a:t>: EU – UK – US</a:t>
            </a:r>
          </a:p>
        </p:txBody>
      </p:sp>
      <p:graphicFrame>
        <p:nvGraphicFramePr>
          <p:cNvPr id="4" name="Table 6">
            <a:extLst>
              <a:ext uri="{FF2B5EF4-FFF2-40B4-BE49-F238E27FC236}">
                <a16:creationId xmlns:a16="http://schemas.microsoft.com/office/drawing/2014/main" id="{0EAFB715-6AE7-4B42-3468-CD44F50D3AC9}"/>
              </a:ext>
            </a:extLst>
          </p:cNvPr>
          <p:cNvGraphicFramePr>
            <a:graphicFrameLocks noGrp="1"/>
          </p:cNvGraphicFramePr>
          <p:nvPr>
            <p:extLst>
              <p:ext uri="{D42A27DB-BD31-4B8C-83A1-F6EECF244321}">
                <p14:modId xmlns:p14="http://schemas.microsoft.com/office/powerpoint/2010/main" val="2418499233"/>
              </p:ext>
            </p:extLst>
          </p:nvPr>
        </p:nvGraphicFramePr>
        <p:xfrm>
          <a:off x="630051" y="833438"/>
          <a:ext cx="11128562" cy="4770120"/>
        </p:xfrm>
        <a:graphic>
          <a:graphicData uri="http://schemas.openxmlformats.org/drawingml/2006/table">
            <a:tbl>
              <a:tblPr firstRow="1" bandRow="1">
                <a:tableStyleId>{0E3FDE45-AF77-4B5C-9715-49D594BDF05E}</a:tableStyleId>
              </a:tblPr>
              <a:tblGrid>
                <a:gridCol w="1627374">
                  <a:extLst>
                    <a:ext uri="{9D8B030D-6E8A-4147-A177-3AD203B41FA5}">
                      <a16:colId xmlns:a16="http://schemas.microsoft.com/office/drawing/2014/main" val="3734631304"/>
                    </a:ext>
                  </a:extLst>
                </a:gridCol>
                <a:gridCol w="3319463">
                  <a:extLst>
                    <a:ext uri="{9D8B030D-6E8A-4147-A177-3AD203B41FA5}">
                      <a16:colId xmlns:a16="http://schemas.microsoft.com/office/drawing/2014/main" val="161635150"/>
                    </a:ext>
                  </a:extLst>
                </a:gridCol>
                <a:gridCol w="3319462">
                  <a:extLst>
                    <a:ext uri="{9D8B030D-6E8A-4147-A177-3AD203B41FA5}">
                      <a16:colId xmlns:a16="http://schemas.microsoft.com/office/drawing/2014/main" val="2643183309"/>
                    </a:ext>
                  </a:extLst>
                </a:gridCol>
                <a:gridCol w="2862263">
                  <a:extLst>
                    <a:ext uri="{9D8B030D-6E8A-4147-A177-3AD203B41FA5}">
                      <a16:colId xmlns:a16="http://schemas.microsoft.com/office/drawing/2014/main" val="960689978"/>
                    </a:ext>
                  </a:extLst>
                </a:gridCol>
              </a:tblGrid>
              <a:tr h="212976">
                <a:tc>
                  <a:txBody>
                    <a:bodyPr/>
                    <a:lstStyle/>
                    <a:p>
                      <a:endParaRPr lang="en-GB" sz="1200" dirty="0">
                        <a:solidFill>
                          <a:schemeClr val="tx1">
                            <a:lumMod val="50000"/>
                            <a:lumOff val="50000"/>
                          </a:schemeClr>
                        </a:solidFill>
                      </a:endParaRPr>
                    </a:p>
                  </a:txBody>
                  <a:tcPr/>
                </a:tc>
                <a:tc>
                  <a:txBody>
                    <a:bodyPr/>
                    <a:lstStyle/>
                    <a:p>
                      <a:pPr algn="ctr"/>
                      <a:r>
                        <a:rPr lang="en-GB" sz="1600" dirty="0">
                          <a:solidFill>
                            <a:schemeClr val="tx1">
                              <a:lumMod val="50000"/>
                              <a:lumOff val="50000"/>
                            </a:schemeClr>
                          </a:solidFill>
                        </a:rPr>
                        <a:t>EU</a:t>
                      </a:r>
                    </a:p>
                  </a:txBody>
                  <a:tcPr/>
                </a:tc>
                <a:tc>
                  <a:txBody>
                    <a:bodyPr/>
                    <a:lstStyle/>
                    <a:p>
                      <a:pPr algn="ctr"/>
                      <a:r>
                        <a:rPr lang="en-GB" sz="1600" dirty="0">
                          <a:solidFill>
                            <a:schemeClr val="tx1">
                              <a:lumMod val="50000"/>
                              <a:lumOff val="50000"/>
                            </a:schemeClr>
                          </a:solidFill>
                        </a:rPr>
                        <a:t>UK</a:t>
                      </a:r>
                    </a:p>
                  </a:txBody>
                  <a:tcPr/>
                </a:tc>
                <a:tc>
                  <a:txBody>
                    <a:bodyPr/>
                    <a:lstStyle/>
                    <a:p>
                      <a:pPr algn="ctr"/>
                      <a:r>
                        <a:rPr lang="en-GB" sz="1600" dirty="0">
                          <a:solidFill>
                            <a:schemeClr val="tx1">
                              <a:lumMod val="50000"/>
                              <a:lumOff val="50000"/>
                            </a:schemeClr>
                          </a:solidFill>
                        </a:rPr>
                        <a:t>US</a:t>
                      </a:r>
                    </a:p>
                  </a:txBody>
                  <a:tcPr/>
                </a:tc>
                <a:extLst>
                  <a:ext uri="{0D108BD9-81ED-4DB2-BD59-A6C34878D82A}">
                    <a16:rowId xmlns:a16="http://schemas.microsoft.com/office/drawing/2014/main" val="2890935624"/>
                  </a:ext>
                </a:extLst>
              </a:tr>
              <a:tr h="297180">
                <a:tc>
                  <a:txBody>
                    <a:bodyPr/>
                    <a:lstStyle/>
                    <a:p>
                      <a:r>
                        <a:rPr lang="en-GB" sz="1200" b="1" dirty="0">
                          <a:solidFill>
                            <a:schemeClr val="tx1">
                              <a:lumMod val="50000"/>
                              <a:lumOff val="50000"/>
                            </a:schemeClr>
                          </a:solidFill>
                        </a:rPr>
                        <a:t>Overview</a:t>
                      </a:r>
                    </a:p>
                  </a:txBody>
                  <a:tcPr/>
                </a:tc>
                <a:tc>
                  <a:txBody>
                    <a:bodyPr/>
                    <a:lstStyle/>
                    <a:p>
                      <a:r>
                        <a:rPr lang="en-US" sz="900" dirty="0">
                          <a:solidFill>
                            <a:schemeClr val="tx1">
                              <a:lumMod val="50000"/>
                              <a:lumOff val="50000"/>
                            </a:schemeClr>
                          </a:solidFill>
                        </a:rPr>
                        <a:t>Commodities or products in scope cannot be placed on EU markets</a:t>
                      </a:r>
                    </a:p>
                    <a:p>
                      <a:r>
                        <a:rPr lang="en-US" sz="900" dirty="0">
                          <a:solidFill>
                            <a:schemeClr val="tx1">
                              <a:lumMod val="50000"/>
                              <a:lumOff val="50000"/>
                            </a:schemeClr>
                          </a:solidFill>
                        </a:rPr>
                        <a:t>unless they are </a:t>
                      </a:r>
                      <a:r>
                        <a:rPr lang="en-US" sz="900" u="sng" dirty="0">
                          <a:solidFill>
                            <a:schemeClr val="tx1">
                              <a:lumMod val="50000"/>
                              <a:lumOff val="50000"/>
                            </a:schemeClr>
                          </a:solidFill>
                        </a:rPr>
                        <a:t>deforestation- and forest degradation-free</a:t>
                      </a:r>
                      <a:r>
                        <a:rPr lang="en-US" sz="900" dirty="0">
                          <a:solidFill>
                            <a:schemeClr val="tx1">
                              <a:lumMod val="50000"/>
                              <a:lumOff val="50000"/>
                            </a:schemeClr>
                          </a:solidFill>
                        </a:rPr>
                        <a:t> (after 31 December 2020), have been produced in accordance with local legislation, and are covered by a due diligence</a:t>
                      </a:r>
                      <a:r>
                        <a:rPr lang="en-US" sz="900" baseline="0" dirty="0">
                          <a:solidFill>
                            <a:schemeClr val="tx1">
                              <a:lumMod val="50000"/>
                              <a:lumOff val="50000"/>
                            </a:schemeClr>
                          </a:solidFill>
                        </a:rPr>
                        <a:t> s</a:t>
                      </a:r>
                      <a:r>
                        <a:rPr lang="en-US" sz="900" dirty="0">
                          <a:solidFill>
                            <a:schemeClr val="tx1">
                              <a:lumMod val="50000"/>
                              <a:lumOff val="50000"/>
                            </a:schemeClr>
                          </a:solidFill>
                        </a:rPr>
                        <a:t>tatement.</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Prohibition on using </a:t>
                      </a:r>
                      <a:r>
                        <a:rPr lang="en-US" sz="900" u="sng" dirty="0">
                          <a:solidFill>
                            <a:schemeClr val="tx1">
                              <a:lumMod val="50000"/>
                              <a:lumOff val="50000"/>
                            </a:schemeClr>
                          </a:solidFill>
                        </a:rPr>
                        <a:t>deforestation-linked commodities</a:t>
                      </a:r>
                      <a:r>
                        <a:rPr lang="en-US" sz="900" dirty="0">
                          <a:solidFill>
                            <a:schemeClr val="tx1">
                              <a:lumMod val="50000"/>
                              <a:lumOff val="50000"/>
                            </a:schemeClr>
                          </a:solidFill>
                        </a:rPr>
                        <a:t> and their derivatives that have </a:t>
                      </a:r>
                      <a:r>
                        <a:rPr lang="en-US" sz="900" u="sng" dirty="0">
                          <a:solidFill>
                            <a:schemeClr val="tx1">
                              <a:lumMod val="50000"/>
                              <a:lumOff val="50000"/>
                            </a:schemeClr>
                          </a:solidFill>
                        </a:rPr>
                        <a:t>not been produced in accordance with local laws</a:t>
                      </a:r>
                      <a:r>
                        <a:rPr lang="en-US" sz="900" dirty="0">
                          <a:solidFill>
                            <a:schemeClr val="tx1">
                              <a:lumMod val="50000"/>
                              <a:lumOff val="50000"/>
                            </a:schemeClr>
                          </a:solidFill>
                        </a:rPr>
                        <a:t> relating to the ownership and/or use of land. No specific cutoff dates currently defined.</a:t>
                      </a:r>
                      <a:endParaRPr lang="en-GB" sz="900" dirty="0">
                        <a:solidFill>
                          <a:schemeClr val="tx1">
                            <a:lumMod val="50000"/>
                            <a:lumOff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50000"/>
                              <a:lumOff val="50000"/>
                            </a:schemeClr>
                          </a:solidFill>
                        </a:rPr>
                        <a:t>Unlawful to import any product made wholly or in part from a commodity in scope that is produced from land that undergoes </a:t>
                      </a:r>
                      <a:r>
                        <a:rPr lang="en-US" sz="900" u="sng" dirty="0">
                          <a:solidFill>
                            <a:schemeClr val="tx1">
                              <a:lumMod val="50000"/>
                              <a:lumOff val="50000"/>
                            </a:schemeClr>
                          </a:solidFill>
                        </a:rPr>
                        <a:t>illegal deforestation</a:t>
                      </a:r>
                      <a:r>
                        <a:rPr lang="en-US" sz="900" dirty="0">
                          <a:solidFill>
                            <a:schemeClr val="tx1">
                              <a:lumMod val="50000"/>
                              <a:lumOff val="50000"/>
                            </a:schemeClr>
                          </a:solidFill>
                        </a:rPr>
                        <a:t> after the date of enactment.</a:t>
                      </a:r>
                      <a:endParaRPr lang="en-GB" sz="900" dirty="0">
                        <a:solidFill>
                          <a:schemeClr val="tx1">
                            <a:lumMod val="50000"/>
                            <a:lumOff val="50000"/>
                          </a:schemeClr>
                        </a:solidFill>
                      </a:endParaRPr>
                    </a:p>
                  </a:txBody>
                  <a:tcPr/>
                </a:tc>
                <a:extLst>
                  <a:ext uri="{0D108BD9-81ED-4DB2-BD59-A6C34878D82A}">
                    <a16:rowId xmlns:a16="http://schemas.microsoft.com/office/drawing/2014/main" val="1641435760"/>
                  </a:ext>
                </a:extLst>
              </a:tr>
              <a:tr h="297180">
                <a:tc>
                  <a:txBody>
                    <a:bodyPr/>
                    <a:lstStyle/>
                    <a:p>
                      <a:r>
                        <a:rPr lang="en-GB" sz="1200" b="1" dirty="0">
                          <a:solidFill>
                            <a:schemeClr val="tx1">
                              <a:lumMod val="50000"/>
                              <a:lumOff val="50000"/>
                            </a:schemeClr>
                          </a:solidFill>
                        </a:rPr>
                        <a:t>Commodities in scope</a:t>
                      </a:r>
                    </a:p>
                  </a:txBody>
                  <a:tcPr/>
                </a:tc>
                <a:tc>
                  <a:txBody>
                    <a:bodyPr/>
                    <a:lstStyle/>
                    <a:p>
                      <a:r>
                        <a:rPr lang="en-US" sz="900" dirty="0">
                          <a:solidFill>
                            <a:schemeClr val="tx1">
                              <a:lumMod val="50000"/>
                              <a:lumOff val="50000"/>
                            </a:schemeClr>
                          </a:solidFill>
                        </a:rPr>
                        <a:t>Soy, cattle, palm oil, timber, rubber, cocoa and coffee, and related products (e.g. beef, furniture, chocolate, charcoal)</a:t>
                      </a:r>
                    </a:p>
                    <a:p>
                      <a:endParaRPr lang="en-US" sz="900" dirty="0">
                        <a:solidFill>
                          <a:schemeClr val="tx1">
                            <a:lumMod val="50000"/>
                            <a:lumOff val="50000"/>
                          </a:schemeClr>
                        </a:solidFill>
                      </a:endParaRPr>
                    </a:p>
                    <a:p>
                      <a:r>
                        <a:rPr lang="en-US" sz="900" dirty="0">
                          <a:solidFill>
                            <a:schemeClr val="tx1">
                              <a:lumMod val="50000"/>
                              <a:lumOff val="50000"/>
                            </a:schemeClr>
                          </a:solidFill>
                        </a:rPr>
                        <a:t>List of commodities regularly reviewed and updated, taking into account new data such as changing deforestation patterns</a:t>
                      </a:r>
                    </a:p>
                  </a:txBody>
                  <a:tcPr/>
                </a:tc>
                <a:tc>
                  <a:txBody>
                    <a:bodyPr/>
                    <a:lstStyle/>
                    <a:p>
                      <a:r>
                        <a:rPr lang="en-US" sz="900" dirty="0">
                          <a:solidFill>
                            <a:schemeClr val="tx1">
                              <a:lumMod val="50000"/>
                              <a:lumOff val="50000"/>
                            </a:schemeClr>
                          </a:solidFill>
                        </a:rPr>
                        <a:t>Cattle (beef &amp; leather), cocoa, coffee, maize, palm oil, rubber and soy could all be within scope, but TBC with secondary legislation</a:t>
                      </a:r>
                      <a:endParaRPr lang="en-GB" sz="900" dirty="0">
                        <a:solidFill>
                          <a:schemeClr val="tx1">
                            <a:lumMod val="50000"/>
                            <a:lumOff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50000"/>
                              <a:lumOff val="50000"/>
                            </a:schemeClr>
                          </a:solidFill>
                        </a:rPr>
                        <a:t>Products "made wholly or in part from" palm oil, soybeans, cocoa, cattle, rubber, and wood pulp</a:t>
                      </a:r>
                      <a:endParaRPr lang="en-GB" sz="900" dirty="0">
                        <a:solidFill>
                          <a:schemeClr val="tx1">
                            <a:lumMod val="50000"/>
                            <a:lumOff val="50000"/>
                          </a:schemeClr>
                        </a:solidFill>
                      </a:endParaRPr>
                    </a:p>
                  </a:txBody>
                  <a:tcPr/>
                </a:tc>
                <a:extLst>
                  <a:ext uri="{0D108BD9-81ED-4DB2-BD59-A6C34878D82A}">
                    <a16:rowId xmlns:a16="http://schemas.microsoft.com/office/drawing/2014/main" val="3434325291"/>
                  </a:ext>
                </a:extLst>
              </a:tr>
              <a:tr h="310776">
                <a:tc>
                  <a:txBody>
                    <a:bodyPr/>
                    <a:lstStyle/>
                    <a:p>
                      <a:r>
                        <a:rPr lang="en-GB" sz="1200" b="1" dirty="0">
                          <a:solidFill>
                            <a:schemeClr val="tx1">
                              <a:lumMod val="50000"/>
                              <a:lumOff val="50000"/>
                            </a:schemeClr>
                          </a:solidFill>
                        </a:rPr>
                        <a:t>Businesses in scope</a:t>
                      </a:r>
                    </a:p>
                  </a:txBody>
                  <a:tcPr/>
                </a:tc>
                <a:tc>
                  <a:txBody>
                    <a:bodyPr/>
                    <a:lstStyle/>
                    <a:p>
                      <a:r>
                        <a:rPr lang="en-US" sz="900" dirty="0">
                          <a:solidFill>
                            <a:schemeClr val="tx1">
                              <a:lumMod val="50000"/>
                              <a:lumOff val="50000"/>
                            </a:schemeClr>
                          </a:solidFill>
                        </a:rPr>
                        <a:t>All operators placing in-scope goods on or exporting them from the EU market. However, reduced due diligence requirements and longer compliance periods for MSMEs.</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Only large companies, with the turnover threshold to be set in secondary legislation. Will apply to any large companies using in-scope commodities in the UK no matter their supply chain position. Exemptions for companies handling small volumes.</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Applicable to all importing companies</a:t>
                      </a:r>
                      <a:endParaRPr lang="en-GB" sz="900" dirty="0">
                        <a:solidFill>
                          <a:schemeClr val="tx1">
                            <a:lumMod val="50000"/>
                            <a:lumOff val="50000"/>
                          </a:schemeClr>
                        </a:solidFill>
                      </a:endParaRPr>
                    </a:p>
                  </a:txBody>
                  <a:tcPr/>
                </a:tc>
                <a:extLst>
                  <a:ext uri="{0D108BD9-81ED-4DB2-BD59-A6C34878D82A}">
                    <a16:rowId xmlns:a16="http://schemas.microsoft.com/office/drawing/2014/main" val="3924290403"/>
                  </a:ext>
                </a:extLst>
              </a:tr>
              <a:tr h="251012">
                <a:tc>
                  <a:txBody>
                    <a:bodyPr/>
                    <a:lstStyle/>
                    <a:p>
                      <a:r>
                        <a:rPr lang="en-GB" sz="1200" b="1" dirty="0">
                          <a:solidFill>
                            <a:schemeClr val="tx1">
                              <a:lumMod val="50000"/>
                              <a:lumOff val="50000"/>
                            </a:schemeClr>
                          </a:solidFill>
                        </a:rPr>
                        <a:t>Domestic commodity production coverage</a:t>
                      </a:r>
                    </a:p>
                  </a:txBody>
                  <a:tcPr/>
                </a:tc>
                <a:tc>
                  <a:txBody>
                    <a:bodyPr/>
                    <a:lstStyle/>
                    <a:p>
                      <a:r>
                        <a:rPr lang="en-US" sz="900" dirty="0">
                          <a:solidFill>
                            <a:schemeClr val="tx1">
                              <a:lumMod val="50000"/>
                              <a:lumOff val="50000"/>
                            </a:schemeClr>
                          </a:solidFill>
                        </a:rPr>
                        <a:t>Yes; production within EU markets, including for exports, is within scope</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Requirement for compliance with local laws suggests domestic commodity production would be in scope</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No; applies only to imported material</a:t>
                      </a:r>
                      <a:endParaRPr lang="en-GB" sz="900" dirty="0">
                        <a:solidFill>
                          <a:schemeClr val="tx1">
                            <a:lumMod val="50000"/>
                            <a:lumOff val="50000"/>
                          </a:schemeClr>
                        </a:solidFill>
                      </a:endParaRPr>
                    </a:p>
                  </a:txBody>
                  <a:tcPr/>
                </a:tc>
                <a:extLst>
                  <a:ext uri="{0D108BD9-81ED-4DB2-BD59-A6C34878D82A}">
                    <a16:rowId xmlns:a16="http://schemas.microsoft.com/office/drawing/2014/main" val="3121426187"/>
                  </a:ext>
                </a:extLst>
              </a:tr>
              <a:tr h="161963">
                <a:tc>
                  <a:txBody>
                    <a:bodyPr/>
                    <a:lstStyle/>
                    <a:p>
                      <a:r>
                        <a:rPr lang="en-GB" sz="1200" b="1" dirty="0">
                          <a:solidFill>
                            <a:schemeClr val="tx1">
                              <a:lumMod val="50000"/>
                              <a:lumOff val="50000"/>
                            </a:schemeClr>
                          </a:solidFill>
                        </a:rPr>
                        <a:t>Due diligence expectations</a:t>
                      </a:r>
                    </a:p>
                  </a:txBody>
                  <a:tcPr/>
                </a:tc>
                <a:tc>
                  <a:txBody>
                    <a:bodyPr/>
                    <a:lstStyle/>
                    <a:p>
                      <a:r>
                        <a:rPr lang="en-US" sz="900" dirty="0">
                          <a:solidFill>
                            <a:schemeClr val="tx1">
                              <a:lumMod val="50000"/>
                              <a:lumOff val="50000"/>
                            </a:schemeClr>
                          </a:solidFill>
                        </a:rPr>
                        <a:t>Establishment of a system to identify and obtain information about commodities, assess risk and mitigate. Operators must make available to competent authorities a due diligence statement confirming that the due diligence was carried out and that there is no or negligible risk of non-compliance.</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Requires the establishment of a system to identify and obtain information about commodities, assess risk of non-compliance with local laws and mitigate risk. Exact details to be outlined in secondary legislation.</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Importers must take "reasonable care" (an existing principle in US customs law) to assess and mitigate risks that commodities were produced on illegally deforested land. Customs and Border Protection to provide guidance on what constitutes reasonable care.</a:t>
                      </a:r>
                      <a:endParaRPr lang="en-GB" sz="900" dirty="0">
                        <a:solidFill>
                          <a:schemeClr val="tx1">
                            <a:lumMod val="50000"/>
                            <a:lumOff val="50000"/>
                          </a:schemeClr>
                        </a:solidFill>
                      </a:endParaRPr>
                    </a:p>
                  </a:txBody>
                  <a:tcPr/>
                </a:tc>
                <a:extLst>
                  <a:ext uri="{0D108BD9-81ED-4DB2-BD59-A6C34878D82A}">
                    <a16:rowId xmlns:a16="http://schemas.microsoft.com/office/drawing/2014/main" val="812331391"/>
                  </a:ext>
                </a:extLst>
              </a:tr>
              <a:tr h="232270">
                <a:tc>
                  <a:txBody>
                    <a:bodyPr/>
                    <a:lstStyle/>
                    <a:p>
                      <a:r>
                        <a:rPr lang="en-GB" sz="1200" b="1" dirty="0">
                          <a:solidFill>
                            <a:schemeClr val="tx1">
                              <a:lumMod val="50000"/>
                              <a:lumOff val="50000"/>
                            </a:schemeClr>
                          </a:solidFill>
                        </a:rPr>
                        <a:t>Risk benchmarking</a:t>
                      </a:r>
                    </a:p>
                  </a:txBody>
                  <a:tcPr/>
                </a:tc>
                <a:tc>
                  <a:txBody>
                    <a:bodyPr/>
                    <a:lstStyle/>
                    <a:p>
                      <a:r>
                        <a:rPr lang="en-US" sz="900" dirty="0">
                          <a:solidFill>
                            <a:schemeClr val="tx1">
                              <a:lumMod val="50000"/>
                              <a:lumOff val="50000"/>
                            </a:schemeClr>
                          </a:solidFill>
                        </a:rPr>
                        <a:t>Yes; countries will be assessed as low-, standard- or high-risk of producing commodities that are deforestation-free. Simplified due diligence processes for low-risk areas, enhanced checks on operators / traders for high-risk regions. Benchmarking at sub-national level also envisaged.</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No indication that benchmarking will be used</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Yes; default and high risk, with simplified import declaration requirements for default-risk countries</a:t>
                      </a:r>
                      <a:endParaRPr lang="en-GB" sz="900" dirty="0">
                        <a:solidFill>
                          <a:schemeClr val="tx1">
                            <a:lumMod val="50000"/>
                            <a:lumOff val="50000"/>
                          </a:schemeClr>
                        </a:solidFill>
                      </a:endParaRPr>
                    </a:p>
                  </a:txBody>
                  <a:tcPr/>
                </a:tc>
                <a:extLst>
                  <a:ext uri="{0D108BD9-81ED-4DB2-BD59-A6C34878D82A}">
                    <a16:rowId xmlns:a16="http://schemas.microsoft.com/office/drawing/2014/main" val="1268007919"/>
                  </a:ext>
                </a:extLst>
              </a:tr>
              <a:tr h="139850">
                <a:tc>
                  <a:txBody>
                    <a:bodyPr/>
                    <a:lstStyle/>
                    <a:p>
                      <a:r>
                        <a:rPr lang="en-GB" sz="1200" b="1" dirty="0">
                          <a:solidFill>
                            <a:schemeClr val="tx1">
                              <a:lumMod val="50000"/>
                              <a:lumOff val="50000"/>
                            </a:schemeClr>
                          </a:solidFill>
                        </a:rPr>
                        <a:t>Traceability</a:t>
                      </a:r>
                    </a:p>
                  </a:txBody>
                  <a:tcPr/>
                </a:tc>
                <a:tc>
                  <a:txBody>
                    <a:bodyPr/>
                    <a:lstStyle/>
                    <a:p>
                      <a:r>
                        <a:rPr lang="en-US" sz="900" dirty="0">
                          <a:solidFill>
                            <a:schemeClr val="tx1">
                              <a:lumMod val="50000"/>
                              <a:lumOff val="50000"/>
                            </a:schemeClr>
                          </a:solidFill>
                        </a:rPr>
                        <a:t>Geolocation of plot-level points of production required for sourcing across all risk levels</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There is no express provision for traceability beyond the due diligence requirements</a:t>
                      </a:r>
                      <a:endParaRPr lang="en-GB" sz="900" dirty="0">
                        <a:solidFill>
                          <a:schemeClr val="tx1">
                            <a:lumMod val="50000"/>
                            <a:lumOff val="50000"/>
                          </a:schemeClr>
                        </a:solidFill>
                      </a:endParaRPr>
                    </a:p>
                  </a:txBody>
                  <a:tcPr/>
                </a:tc>
                <a:tc>
                  <a:txBody>
                    <a:bodyPr/>
                    <a:lstStyle/>
                    <a:p>
                      <a:r>
                        <a:rPr lang="en-US" sz="900" dirty="0">
                          <a:solidFill>
                            <a:schemeClr val="tx1">
                              <a:lumMod val="50000"/>
                              <a:lumOff val="50000"/>
                            </a:schemeClr>
                          </a:solidFill>
                        </a:rPr>
                        <a:t>Import declaration with point of production for designated commodities from high-risk countries</a:t>
                      </a:r>
                      <a:endParaRPr lang="en-GB" sz="900" dirty="0">
                        <a:solidFill>
                          <a:schemeClr val="tx1">
                            <a:lumMod val="50000"/>
                            <a:lumOff val="50000"/>
                          </a:schemeClr>
                        </a:solidFill>
                      </a:endParaRPr>
                    </a:p>
                  </a:txBody>
                  <a:tcPr/>
                </a:tc>
                <a:extLst>
                  <a:ext uri="{0D108BD9-81ED-4DB2-BD59-A6C34878D82A}">
                    <a16:rowId xmlns:a16="http://schemas.microsoft.com/office/drawing/2014/main" val="597246189"/>
                  </a:ext>
                </a:extLst>
              </a:tr>
            </a:tbl>
          </a:graphicData>
        </a:graphic>
      </p:graphicFrame>
      <p:sp>
        <p:nvSpPr>
          <p:cNvPr id="7" name="TextBox 6">
            <a:extLst>
              <a:ext uri="{FF2B5EF4-FFF2-40B4-BE49-F238E27FC236}">
                <a16:creationId xmlns:a16="http://schemas.microsoft.com/office/drawing/2014/main" id="{9AECAEDB-B9E2-A2E1-971A-836994265DD2}"/>
              </a:ext>
            </a:extLst>
          </p:cNvPr>
          <p:cNvSpPr txBox="1"/>
          <p:nvPr/>
        </p:nvSpPr>
        <p:spPr>
          <a:xfrm>
            <a:off x="539562" y="5854227"/>
            <a:ext cx="6976590" cy="230832"/>
          </a:xfrm>
          <a:prstGeom prst="rect">
            <a:avLst/>
          </a:prstGeom>
          <a:noFill/>
        </p:spPr>
        <p:txBody>
          <a:bodyPr wrap="none" rtlCol="0">
            <a:spAutoFit/>
          </a:bodyPr>
          <a:lstStyle/>
          <a:p>
            <a:r>
              <a:rPr lang="en-GB" sz="900" dirty="0">
                <a:solidFill>
                  <a:schemeClr val="tx1">
                    <a:lumMod val="50000"/>
                    <a:lumOff val="50000"/>
                  </a:schemeClr>
                </a:solidFill>
              </a:rPr>
              <a:t>For more detailed analysis / source: </a:t>
            </a:r>
            <a:r>
              <a:rPr lang="en-GB" sz="900" dirty="0" err="1">
                <a:solidFill>
                  <a:schemeClr val="tx1">
                    <a:lumMod val="50000"/>
                    <a:lumOff val="50000"/>
                  </a:schemeClr>
                </a:solidFill>
                <a:hlinkClick r:id="rId3"/>
              </a:rPr>
              <a:t>Trase</a:t>
            </a:r>
            <a:r>
              <a:rPr lang="en-GB" sz="900" dirty="0">
                <a:solidFill>
                  <a:schemeClr val="tx1">
                    <a:lumMod val="50000"/>
                    <a:lumOff val="50000"/>
                  </a:schemeClr>
                </a:solidFill>
              </a:rPr>
              <a:t> Policy Briefing (2022), with updates to the EU Regulation based on the </a:t>
            </a:r>
            <a:r>
              <a:rPr lang="en-GB" sz="900" dirty="0">
                <a:solidFill>
                  <a:schemeClr val="tx1">
                    <a:lumMod val="50000"/>
                    <a:lumOff val="50000"/>
                  </a:schemeClr>
                </a:solidFill>
                <a:hlinkClick r:id="rId4"/>
              </a:rPr>
              <a:t>political agreement</a:t>
            </a:r>
            <a:r>
              <a:rPr lang="en-GB" sz="900" dirty="0">
                <a:solidFill>
                  <a:schemeClr val="tx1">
                    <a:lumMod val="50000"/>
                    <a:lumOff val="50000"/>
                  </a:schemeClr>
                </a:solidFill>
              </a:rPr>
              <a:t> (6 Dec 2022)</a:t>
            </a:r>
          </a:p>
        </p:txBody>
      </p:sp>
    </p:spTree>
    <p:extLst>
      <p:ext uri="{BB962C8B-B14F-4D97-AF65-F5344CB8AC3E}">
        <p14:creationId xmlns:p14="http://schemas.microsoft.com/office/powerpoint/2010/main" val="3328426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205_TH Policy Papers_03 PPT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3982E2DA-4357-CDE7-E6DA-DA6AA8217B66}"/>
              </a:ext>
            </a:extLst>
          </p:cNvPr>
          <p:cNvSpPr>
            <a:spLocks noGrp="1"/>
          </p:cNvSpPr>
          <p:nvPr>
            <p:ph type="title"/>
          </p:nvPr>
        </p:nvSpPr>
        <p:spPr>
          <a:xfrm>
            <a:off x="692210" y="536222"/>
            <a:ext cx="5807188" cy="3504600"/>
          </a:xfrm>
        </p:spPr>
        <p:txBody>
          <a:bodyPr>
            <a:noAutofit/>
          </a:bodyPr>
          <a:lstStyle/>
          <a:p>
            <a:pPr>
              <a:lnSpc>
                <a:spcPct val="100000"/>
              </a:lnSpc>
            </a:pPr>
            <a:r>
              <a:rPr lang="en-US" sz="5500" b="1" dirty="0">
                <a:solidFill>
                  <a:schemeClr val="tx1">
                    <a:lumMod val="75000"/>
                    <a:lumOff val="25000"/>
                  </a:schemeClr>
                </a:solidFill>
              </a:rPr>
              <a:t>Key issues </a:t>
            </a:r>
            <a:br>
              <a:rPr lang="en-US" sz="5500" b="1" dirty="0">
                <a:solidFill>
                  <a:schemeClr val="tx1">
                    <a:lumMod val="75000"/>
                    <a:lumOff val="25000"/>
                  </a:schemeClr>
                </a:solidFill>
              </a:rPr>
            </a:br>
            <a:r>
              <a:rPr lang="en-US" sz="5500" b="1" dirty="0">
                <a:solidFill>
                  <a:schemeClr val="tx1">
                    <a:lumMod val="75000"/>
                    <a:lumOff val="25000"/>
                  </a:schemeClr>
                </a:solidFill>
              </a:rPr>
              <a:t>going forward: </a:t>
            </a:r>
            <a:r>
              <a:rPr lang="en-US" sz="5500" dirty="0">
                <a:solidFill>
                  <a:schemeClr val="tx1">
                    <a:lumMod val="75000"/>
                    <a:lumOff val="25000"/>
                  </a:schemeClr>
                </a:solidFill>
              </a:rPr>
              <a:t>opportunities </a:t>
            </a:r>
            <a:br>
              <a:rPr lang="en-US" sz="5500" dirty="0">
                <a:solidFill>
                  <a:schemeClr val="tx1">
                    <a:lumMod val="75000"/>
                    <a:lumOff val="25000"/>
                  </a:schemeClr>
                </a:solidFill>
              </a:rPr>
            </a:br>
            <a:r>
              <a:rPr lang="en-US" sz="5500" dirty="0">
                <a:solidFill>
                  <a:schemeClr val="tx1">
                    <a:lumMod val="75000"/>
                    <a:lumOff val="25000"/>
                  </a:schemeClr>
                </a:solidFill>
              </a:rPr>
              <a:t>and challenges</a:t>
            </a:r>
            <a:endParaRPr lang="en-GB" sz="5500" dirty="0">
              <a:solidFill>
                <a:schemeClr val="tx1">
                  <a:lumMod val="75000"/>
                  <a:lumOff val="25000"/>
                </a:schemeClr>
              </a:solidFill>
            </a:endParaRPr>
          </a:p>
        </p:txBody>
      </p:sp>
    </p:spTree>
    <p:extLst>
      <p:ext uri="{BB962C8B-B14F-4D97-AF65-F5344CB8AC3E}">
        <p14:creationId xmlns:p14="http://schemas.microsoft.com/office/powerpoint/2010/main" val="3354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205_TH Policy Papers_03 PPT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56781"/>
            <a:ext cx="10515600" cy="1325563"/>
          </a:xfrm>
        </p:spPr>
        <p:txBody>
          <a:bodyPr/>
          <a:lstStyle/>
          <a:p>
            <a:r>
              <a:rPr lang="en-GB" b="1" dirty="0">
                <a:solidFill>
                  <a:schemeClr val="tx1">
                    <a:lumMod val="75000"/>
                    <a:lumOff val="25000"/>
                  </a:schemeClr>
                </a:solidFill>
              </a:rPr>
              <a:t>Key issues going forward </a:t>
            </a:r>
            <a:r>
              <a:rPr lang="en-GB" sz="1200" b="1" dirty="0">
                <a:solidFill>
                  <a:schemeClr val="tx1">
                    <a:lumMod val="75000"/>
                    <a:lumOff val="25000"/>
                  </a:schemeClr>
                </a:solidFill>
              </a:rPr>
              <a:t>(1/4)</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38200" y="1198000"/>
            <a:ext cx="10961637" cy="44731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800" dirty="0">
                <a:solidFill>
                  <a:schemeClr val="tx1">
                    <a:lumMod val="75000"/>
                    <a:lumOff val="25000"/>
                  </a:schemeClr>
                </a:solidFill>
              </a:rPr>
              <a:t>Ensuring that deforestation-free initiatives reduce deforestation</a:t>
            </a:r>
          </a:p>
          <a:p>
            <a:pPr lvl="1">
              <a:lnSpc>
                <a:spcPct val="100000"/>
              </a:lnSpc>
              <a:spcBef>
                <a:spcPts val="600"/>
              </a:spcBef>
            </a:pPr>
            <a:r>
              <a:rPr lang="en-GB" sz="1400" dirty="0">
                <a:solidFill>
                  <a:schemeClr val="tx1">
                    <a:lumMod val="75000"/>
                    <a:lumOff val="25000"/>
                  </a:schemeClr>
                </a:solidFill>
              </a:rPr>
              <a:t>Risk of shifting exports from one region to another (e.g. from EU to China), with rate of deforestation remaining the same.</a:t>
            </a:r>
          </a:p>
          <a:p>
            <a:pPr lvl="1">
              <a:lnSpc>
                <a:spcPct val="100000"/>
              </a:lnSpc>
              <a:spcBef>
                <a:spcPts val="600"/>
              </a:spcBef>
            </a:pPr>
            <a:r>
              <a:rPr lang="en-GB" sz="1400" dirty="0">
                <a:solidFill>
                  <a:schemeClr val="tx1">
                    <a:lumMod val="75000"/>
                    <a:lumOff val="25000"/>
                  </a:schemeClr>
                </a:solidFill>
              </a:rPr>
              <a:t>Risk of shift of production to other ecosystems, with “spillover” degradation.</a:t>
            </a:r>
          </a:p>
          <a:p>
            <a:pPr lvl="1">
              <a:lnSpc>
                <a:spcPct val="100000"/>
              </a:lnSpc>
              <a:spcBef>
                <a:spcPts val="600"/>
              </a:spcBef>
            </a:pPr>
            <a:endParaRPr lang="en-GB" sz="800" dirty="0">
              <a:solidFill>
                <a:schemeClr val="tx1">
                  <a:lumMod val="75000"/>
                  <a:lumOff val="25000"/>
                </a:schemeClr>
              </a:solidFill>
            </a:endParaRPr>
          </a:p>
          <a:p>
            <a:pPr>
              <a:lnSpc>
                <a:spcPct val="100000"/>
              </a:lnSpc>
              <a:spcBef>
                <a:spcPts val="600"/>
              </a:spcBef>
            </a:pPr>
            <a:r>
              <a:rPr lang="en-GB" sz="1800" dirty="0">
                <a:solidFill>
                  <a:schemeClr val="tx1">
                    <a:lumMod val="75000"/>
                    <a:lumOff val="25000"/>
                  </a:schemeClr>
                </a:solidFill>
              </a:rPr>
              <a:t>Ensuring deforestation-free initiatives are fair</a:t>
            </a:r>
          </a:p>
          <a:p>
            <a:pPr lvl="1">
              <a:lnSpc>
                <a:spcPct val="100000"/>
              </a:lnSpc>
              <a:spcBef>
                <a:spcPts val="600"/>
              </a:spcBef>
            </a:pPr>
            <a:r>
              <a:rPr lang="en-GB" sz="1400" dirty="0">
                <a:solidFill>
                  <a:schemeClr val="tx1">
                    <a:lumMod val="75000"/>
                    <a:lumOff val="25000"/>
                  </a:schemeClr>
                </a:solidFill>
              </a:rPr>
              <a:t>Complying with (new) requirements can become a barrier to access markets, especially for developing countries.</a:t>
            </a:r>
          </a:p>
          <a:p>
            <a:pPr lvl="1">
              <a:lnSpc>
                <a:spcPct val="100000"/>
              </a:lnSpc>
              <a:spcBef>
                <a:spcPts val="600"/>
              </a:spcBef>
            </a:pPr>
            <a:r>
              <a:rPr lang="en-GB" sz="1400" dirty="0">
                <a:solidFill>
                  <a:schemeClr val="tx1">
                    <a:lumMod val="75000"/>
                    <a:lumOff val="25000"/>
                  </a:schemeClr>
                </a:solidFill>
              </a:rPr>
              <a:t>Especially, concerns over smallholders’ ability to comply with traceability requirements.</a:t>
            </a:r>
          </a:p>
          <a:p>
            <a:pPr lvl="1">
              <a:lnSpc>
                <a:spcPct val="100000"/>
              </a:lnSpc>
              <a:spcBef>
                <a:spcPts val="600"/>
              </a:spcBef>
            </a:pPr>
            <a:r>
              <a:rPr lang="en-US" sz="1400" dirty="0">
                <a:solidFill>
                  <a:schemeClr val="tx1">
                    <a:lumMod val="75000"/>
                    <a:lumOff val="25000"/>
                  </a:schemeClr>
                </a:solidFill>
              </a:rPr>
              <a:t>Better understanding and addressing of social impacts associated with complying with deforestation-free policies.</a:t>
            </a:r>
          </a:p>
          <a:p>
            <a:pPr lvl="1">
              <a:lnSpc>
                <a:spcPct val="100000"/>
              </a:lnSpc>
              <a:spcBef>
                <a:spcPts val="600"/>
              </a:spcBef>
            </a:pPr>
            <a:r>
              <a:rPr lang="en-US" sz="1400" dirty="0">
                <a:solidFill>
                  <a:schemeClr val="tx1">
                    <a:lumMod val="75000"/>
                    <a:lumOff val="25000"/>
                  </a:schemeClr>
                </a:solidFill>
              </a:rPr>
              <a:t>Support to governments and producers to implement deforestation-free practices and comply with requirements (e.g. technology transfer, investment, financing, technical assistance, training, capacity building, access to information). </a:t>
            </a:r>
            <a:r>
              <a:rPr lang="en-US" sz="1400" b="1" i="1" dirty="0"/>
              <a:t>See slide 35.</a:t>
            </a:r>
          </a:p>
          <a:p>
            <a:pPr lvl="1">
              <a:lnSpc>
                <a:spcPct val="100000"/>
              </a:lnSpc>
              <a:spcBef>
                <a:spcPts val="600"/>
              </a:spcBef>
            </a:pPr>
            <a:endParaRPr lang="en-GB" sz="800" dirty="0">
              <a:solidFill>
                <a:schemeClr val="tx1">
                  <a:lumMod val="75000"/>
                  <a:lumOff val="25000"/>
                </a:schemeClr>
              </a:solidFill>
            </a:endParaRPr>
          </a:p>
          <a:p>
            <a:pPr marL="228600" lvl="1">
              <a:lnSpc>
                <a:spcPct val="100000"/>
              </a:lnSpc>
              <a:spcBef>
                <a:spcPts val="600"/>
              </a:spcBef>
            </a:pPr>
            <a:r>
              <a:rPr lang="en-GB" sz="1800" dirty="0">
                <a:solidFill>
                  <a:schemeClr val="tx1">
                    <a:lumMod val="75000"/>
                    <a:lumOff val="25000"/>
                  </a:schemeClr>
                </a:solidFill>
              </a:rPr>
              <a:t>Ensuring policy coherence and synergies</a:t>
            </a:r>
          </a:p>
          <a:p>
            <a:pPr lvl="1">
              <a:lnSpc>
                <a:spcPct val="100000"/>
              </a:lnSpc>
              <a:spcBef>
                <a:spcPts val="600"/>
              </a:spcBef>
            </a:pPr>
            <a:r>
              <a:rPr lang="en-US" sz="1400" dirty="0">
                <a:solidFill>
                  <a:schemeClr val="tx1">
                    <a:lumMod val="75000"/>
                    <a:lumOff val="25000"/>
                  </a:schemeClr>
                </a:solidFill>
              </a:rPr>
              <a:t>National initiatives can lead to fragmentation of approaches globally, including difference in how "deforestation" and "deforestation free“ are defined between jurisdictions.</a:t>
            </a:r>
            <a:endParaRPr lang="en-GB" sz="1400" dirty="0">
              <a:solidFill>
                <a:schemeClr val="tx1">
                  <a:lumMod val="75000"/>
                  <a:lumOff val="25000"/>
                </a:schemeClr>
              </a:solidFill>
            </a:endParaRPr>
          </a:p>
          <a:p>
            <a:pPr lvl="1">
              <a:lnSpc>
                <a:spcPct val="100000"/>
              </a:lnSpc>
              <a:spcBef>
                <a:spcPts val="600"/>
              </a:spcBef>
            </a:pPr>
            <a:r>
              <a:rPr lang="en-GB" sz="1400" dirty="0">
                <a:solidFill>
                  <a:schemeClr val="tx1">
                    <a:lumMod val="75000"/>
                    <a:lumOff val="25000"/>
                  </a:schemeClr>
                </a:solidFill>
              </a:rPr>
              <a:t>Policy actions to address deforestation need to be coherent with those aimed at addressing other sustainability challenges (e.g. climate change, soil degradation, pollution, social and economic sustainability etc.).</a:t>
            </a:r>
            <a:endParaRPr lang="en-GB" sz="1600" dirty="0">
              <a:solidFill>
                <a:schemeClr val="tx1">
                  <a:lumMod val="75000"/>
                  <a:lumOff val="25000"/>
                </a:schemeClr>
              </a:solidFill>
            </a:endParaRPr>
          </a:p>
          <a:p>
            <a:pPr lvl="1">
              <a:lnSpc>
                <a:spcPct val="100000"/>
              </a:lnSpc>
              <a:spcBef>
                <a:spcPts val="600"/>
              </a:spcBef>
            </a:pPr>
            <a:endParaRPr lang="en-GB" sz="1600" dirty="0">
              <a:solidFill>
                <a:schemeClr val="tx1">
                  <a:lumMod val="75000"/>
                  <a:lumOff val="25000"/>
                </a:schemeClr>
              </a:solidFill>
            </a:endParaRPr>
          </a:p>
        </p:txBody>
      </p:sp>
    </p:spTree>
    <p:extLst>
      <p:ext uri="{BB962C8B-B14F-4D97-AF65-F5344CB8AC3E}">
        <p14:creationId xmlns:p14="http://schemas.microsoft.com/office/powerpoint/2010/main" val="50765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p:txBody>
          <a:bodyPr/>
          <a:lstStyle/>
          <a:p>
            <a:r>
              <a:rPr lang="en-GB" b="1" dirty="0">
                <a:solidFill>
                  <a:schemeClr val="tx1">
                    <a:lumMod val="75000"/>
                    <a:lumOff val="25000"/>
                  </a:schemeClr>
                </a:solidFill>
              </a:rPr>
              <a:t>Key issues going forward </a:t>
            </a:r>
            <a:r>
              <a:rPr lang="en-GB" sz="1200" b="1" dirty="0">
                <a:solidFill>
                  <a:schemeClr val="tx1">
                    <a:lumMod val="75000"/>
                    <a:lumOff val="25000"/>
                  </a:schemeClr>
                </a:solidFill>
              </a:rPr>
              <a:t>(2/4)</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948860" y="169068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2000" dirty="0">
                <a:solidFill>
                  <a:schemeClr val="tx1">
                    <a:lumMod val="75000"/>
                    <a:lumOff val="25000"/>
                  </a:schemeClr>
                </a:solidFill>
              </a:rPr>
              <a:t>Trade rules</a:t>
            </a:r>
          </a:p>
          <a:p>
            <a:pPr lvl="1">
              <a:lnSpc>
                <a:spcPct val="100000"/>
              </a:lnSpc>
              <a:spcBef>
                <a:spcPts val="600"/>
              </a:spcBef>
            </a:pPr>
            <a:r>
              <a:rPr lang="en-US" sz="1600" dirty="0">
                <a:solidFill>
                  <a:schemeClr val="tx1">
                    <a:lumMod val="75000"/>
                    <a:lumOff val="25000"/>
                  </a:schemeClr>
                </a:solidFill>
              </a:rPr>
              <a:t>Possible impact on multilateralism, as unilateral approaches can been seen to undermine international cooperation.</a:t>
            </a:r>
          </a:p>
          <a:p>
            <a:pPr lvl="1">
              <a:lnSpc>
                <a:spcPct val="100000"/>
              </a:lnSpc>
              <a:spcBef>
                <a:spcPts val="600"/>
              </a:spcBef>
            </a:pPr>
            <a:r>
              <a:rPr lang="en-US" sz="1600" dirty="0">
                <a:solidFill>
                  <a:schemeClr val="tx1">
                    <a:lumMod val="75000"/>
                    <a:lumOff val="25000"/>
                  </a:schemeClr>
                </a:solidFill>
              </a:rPr>
              <a:t>Ongoing discussions whether actions taken based on processes and production methods (PPMs) that leave no trace in the final product (i.e. such as deforestation) lead to discrimination under the WTO rules.</a:t>
            </a:r>
          </a:p>
          <a:p>
            <a:pPr lvl="1">
              <a:lnSpc>
                <a:spcPct val="100000"/>
              </a:lnSpc>
              <a:spcBef>
                <a:spcPts val="600"/>
              </a:spcBef>
            </a:pPr>
            <a:r>
              <a:rPr lang="en-US" sz="1600" dirty="0">
                <a:solidFill>
                  <a:schemeClr val="tx1">
                    <a:lumMod val="75000"/>
                    <a:lumOff val="25000"/>
                  </a:schemeClr>
                </a:solidFill>
              </a:rPr>
              <a:t>For example, see information on WTO rules on environmental policies (</a:t>
            </a:r>
            <a:r>
              <a:rPr lang="en-US" sz="1600" dirty="0">
                <a:solidFill>
                  <a:schemeClr val="tx1">
                    <a:lumMod val="75000"/>
                    <a:lumOff val="25000"/>
                  </a:schemeClr>
                </a:solidFill>
                <a:hlinkClick r:id="rId3"/>
              </a:rPr>
              <a:t>here</a:t>
            </a:r>
            <a:r>
              <a:rPr lang="en-US" sz="1600" dirty="0">
                <a:solidFill>
                  <a:schemeClr val="tx1">
                    <a:lumMod val="75000"/>
                    <a:lumOff val="25000"/>
                  </a:schemeClr>
                </a:solidFill>
              </a:rPr>
              <a:t>) and on environmental labelling schemes (</a:t>
            </a:r>
            <a:r>
              <a:rPr lang="en-US" sz="1600" dirty="0">
                <a:solidFill>
                  <a:schemeClr val="tx1">
                    <a:lumMod val="75000"/>
                    <a:lumOff val="25000"/>
                  </a:schemeClr>
                </a:solidFill>
                <a:hlinkClick r:id="rId4"/>
              </a:rPr>
              <a:t>here</a:t>
            </a:r>
            <a:r>
              <a:rPr lang="en-US" sz="1600" dirty="0">
                <a:solidFill>
                  <a:schemeClr val="tx1">
                    <a:lumMod val="75000"/>
                    <a:lumOff val="25000"/>
                  </a:schemeClr>
                </a:solidFill>
              </a:rPr>
              <a:t>).</a:t>
            </a:r>
            <a:endParaRPr lang="en-GB" sz="1600" dirty="0">
              <a:solidFill>
                <a:schemeClr val="tx1">
                  <a:lumMod val="75000"/>
                  <a:lumOff val="25000"/>
                </a:schemeClr>
              </a:solidFill>
            </a:endParaRPr>
          </a:p>
          <a:p>
            <a:pPr marL="0" indent="0">
              <a:lnSpc>
                <a:spcPct val="100000"/>
              </a:lnSpc>
              <a:spcBef>
                <a:spcPts val="600"/>
              </a:spcBef>
              <a:buNone/>
            </a:pPr>
            <a:endParaRPr lang="en-GB" sz="800" dirty="0">
              <a:solidFill>
                <a:schemeClr val="tx1">
                  <a:lumMod val="75000"/>
                  <a:lumOff val="25000"/>
                </a:schemeClr>
              </a:solidFill>
            </a:endParaRPr>
          </a:p>
          <a:p>
            <a:pPr>
              <a:lnSpc>
                <a:spcPct val="100000"/>
              </a:lnSpc>
              <a:spcBef>
                <a:spcPts val="600"/>
              </a:spcBef>
            </a:pPr>
            <a:r>
              <a:rPr lang="en-GB" sz="2000" dirty="0">
                <a:solidFill>
                  <a:schemeClr val="tx1">
                    <a:lumMod val="75000"/>
                    <a:lumOff val="25000"/>
                  </a:schemeClr>
                </a:solidFill>
              </a:rPr>
              <a:t>Technical / methodological issues</a:t>
            </a:r>
          </a:p>
          <a:p>
            <a:pPr lvl="1">
              <a:lnSpc>
                <a:spcPct val="100000"/>
              </a:lnSpc>
              <a:spcBef>
                <a:spcPts val="600"/>
              </a:spcBef>
            </a:pPr>
            <a:r>
              <a:rPr lang="en-GB" sz="1600" dirty="0">
                <a:solidFill>
                  <a:schemeClr val="tx1">
                    <a:lumMod val="75000"/>
                    <a:lumOff val="25000"/>
                  </a:schemeClr>
                </a:solidFill>
              </a:rPr>
              <a:t>Ensuring that the traceability of origin and verification of deforestation-free is feasible, including stakeholders have access to data and technology needed (e.g. resources and know-how).</a:t>
            </a:r>
          </a:p>
          <a:p>
            <a:pPr lvl="1">
              <a:lnSpc>
                <a:spcPct val="100000"/>
              </a:lnSpc>
              <a:spcBef>
                <a:spcPts val="600"/>
              </a:spcBef>
            </a:pPr>
            <a:r>
              <a:rPr lang="en-GB" sz="1600" dirty="0">
                <a:solidFill>
                  <a:schemeClr val="tx1">
                    <a:lumMod val="75000"/>
                    <a:lumOff val="25000"/>
                  </a:schemeClr>
                </a:solidFill>
              </a:rPr>
              <a:t>Improving the assessment of impacts that trade, trade policies and measures have on ecosystems, including deforestation. For example, see </a:t>
            </a:r>
            <a:r>
              <a:rPr lang="en-GB" sz="1600" dirty="0">
                <a:solidFill>
                  <a:schemeClr val="tx1">
                    <a:lumMod val="75000"/>
                    <a:lumOff val="25000"/>
                  </a:schemeClr>
                </a:solidFill>
                <a:hlinkClick r:id="rId5"/>
              </a:rPr>
              <a:t>European Commission </a:t>
            </a:r>
            <a:r>
              <a:rPr lang="en-GB" sz="1600" dirty="0">
                <a:solidFill>
                  <a:schemeClr val="tx1">
                    <a:lumMod val="75000"/>
                    <a:lumOff val="25000"/>
                  </a:schemeClr>
                </a:solidFill>
              </a:rPr>
              <a:t>(2021).</a:t>
            </a:r>
          </a:p>
          <a:p>
            <a:pPr lvl="1">
              <a:lnSpc>
                <a:spcPct val="100000"/>
              </a:lnSpc>
              <a:spcBef>
                <a:spcPts val="600"/>
              </a:spcBef>
            </a:pPr>
            <a:endParaRPr lang="en-GB" sz="1600" dirty="0">
              <a:solidFill>
                <a:schemeClr val="tx1">
                  <a:lumMod val="75000"/>
                  <a:lumOff val="25000"/>
                </a:schemeClr>
              </a:solidFill>
            </a:endParaRPr>
          </a:p>
          <a:p>
            <a:pPr marL="0" indent="0">
              <a:lnSpc>
                <a:spcPct val="100000"/>
              </a:lnSpc>
              <a:spcBef>
                <a:spcPts val="600"/>
              </a:spcBef>
              <a:buNone/>
            </a:pPr>
            <a:endParaRPr lang="en-GB" sz="2200" dirty="0">
              <a:solidFill>
                <a:schemeClr val="tx1">
                  <a:lumMod val="75000"/>
                  <a:lumOff val="25000"/>
                </a:schemeClr>
              </a:solidFill>
            </a:endParaRPr>
          </a:p>
        </p:txBody>
      </p:sp>
    </p:spTree>
    <p:extLst>
      <p:ext uri="{BB962C8B-B14F-4D97-AF65-F5344CB8AC3E}">
        <p14:creationId xmlns:p14="http://schemas.microsoft.com/office/powerpoint/2010/main" val="2851033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365125"/>
            <a:ext cx="10515600" cy="1139825"/>
          </a:xfrm>
        </p:spPr>
        <p:txBody>
          <a:bodyPr/>
          <a:lstStyle/>
          <a:p>
            <a:r>
              <a:rPr lang="en-GB" b="1" dirty="0">
                <a:solidFill>
                  <a:schemeClr val="tx1">
                    <a:lumMod val="75000"/>
                    <a:lumOff val="25000"/>
                  </a:schemeClr>
                </a:solidFill>
              </a:rPr>
              <a:t>Key issues going forward </a:t>
            </a:r>
            <a:r>
              <a:rPr lang="en-GB" sz="1200" b="1" dirty="0">
                <a:solidFill>
                  <a:schemeClr val="tx1">
                    <a:lumMod val="75000"/>
                    <a:lumOff val="25000"/>
                  </a:schemeClr>
                </a:solidFill>
              </a:rPr>
              <a:t>(3/4)</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38200" y="153828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2000" dirty="0">
                <a:solidFill>
                  <a:schemeClr val="tx1">
                    <a:lumMod val="75000"/>
                    <a:lumOff val="25000"/>
                  </a:schemeClr>
                </a:solidFill>
              </a:rPr>
              <a:t>International framework</a:t>
            </a:r>
          </a:p>
          <a:p>
            <a:pPr lvl="1">
              <a:lnSpc>
                <a:spcPct val="100000"/>
              </a:lnSpc>
              <a:spcBef>
                <a:spcPts val="600"/>
              </a:spcBef>
            </a:pPr>
            <a:r>
              <a:rPr lang="en-GB" sz="1600" dirty="0">
                <a:solidFill>
                  <a:schemeClr val="tx1">
                    <a:lumMod val="75000"/>
                    <a:lumOff val="25000"/>
                  </a:schemeClr>
                </a:solidFill>
              </a:rPr>
              <a:t>Follow up from the </a:t>
            </a:r>
            <a:r>
              <a:rPr lang="en-GB" sz="1600" u="sng" dirty="0">
                <a:solidFill>
                  <a:schemeClr val="tx1">
                    <a:lumMod val="75000"/>
                    <a:lumOff val="25000"/>
                  </a:schemeClr>
                </a:solidFill>
              </a:rPr>
              <a:t>Glasgow Leader’s Declaration from Climate COP26</a:t>
            </a:r>
            <a:r>
              <a:rPr lang="en-GB" sz="1600" dirty="0">
                <a:solidFill>
                  <a:schemeClr val="tx1">
                    <a:lumMod val="75000"/>
                    <a:lumOff val="25000"/>
                  </a:schemeClr>
                </a:solidFill>
              </a:rPr>
              <a:t> and </a:t>
            </a:r>
            <a:r>
              <a:rPr lang="en-US" sz="1600" u="sng" dirty="0">
                <a:solidFill>
                  <a:schemeClr val="tx1">
                    <a:lumMod val="75000"/>
                    <a:lumOff val="25000"/>
                  </a:schemeClr>
                </a:solidFill>
              </a:rPr>
              <a:t>Forest and Climate Leaders’ Partnership (FCLP) COP27</a:t>
            </a:r>
            <a:r>
              <a:rPr lang="en-GB" sz="1600" dirty="0">
                <a:solidFill>
                  <a:schemeClr val="tx1">
                    <a:lumMod val="75000"/>
                    <a:lumOff val="25000"/>
                  </a:schemeClr>
                </a:solidFill>
              </a:rPr>
              <a:t>, especially regards to monitoring commitments made by countries and other stakeholders.</a:t>
            </a:r>
            <a:endParaRPr lang="en-GB" sz="800" dirty="0">
              <a:solidFill>
                <a:schemeClr val="tx1">
                  <a:lumMod val="75000"/>
                  <a:lumOff val="25000"/>
                </a:schemeClr>
              </a:solidFill>
            </a:endParaRPr>
          </a:p>
          <a:p>
            <a:pPr lvl="1">
              <a:lnSpc>
                <a:spcPct val="100000"/>
              </a:lnSpc>
              <a:spcBef>
                <a:spcPts val="600"/>
              </a:spcBef>
            </a:pPr>
            <a:r>
              <a:rPr lang="en-GB" sz="1600" dirty="0">
                <a:solidFill>
                  <a:schemeClr val="tx1">
                    <a:lumMod val="75000"/>
                    <a:lumOff val="25000"/>
                  </a:schemeClr>
                </a:solidFill>
              </a:rPr>
              <a:t>Progress made under the </a:t>
            </a:r>
            <a:r>
              <a:rPr lang="en-GB" sz="1600" u="sng" dirty="0">
                <a:solidFill>
                  <a:schemeClr val="tx1">
                    <a:lumMod val="75000"/>
                    <a:lumOff val="25000"/>
                  </a:schemeClr>
                </a:solidFill>
              </a:rPr>
              <a:t>FACT Dialogue</a:t>
            </a:r>
            <a:r>
              <a:rPr lang="en-GB" sz="1600" dirty="0">
                <a:solidFill>
                  <a:schemeClr val="tx1">
                    <a:lumMod val="75000"/>
                    <a:lumOff val="25000"/>
                  </a:schemeClr>
                </a:solidFill>
              </a:rPr>
              <a:t>, including concrete outputs and their uptake.</a:t>
            </a:r>
          </a:p>
          <a:p>
            <a:pPr lvl="1">
              <a:lnSpc>
                <a:spcPct val="100000"/>
              </a:lnSpc>
              <a:spcBef>
                <a:spcPts val="600"/>
              </a:spcBef>
            </a:pPr>
            <a:r>
              <a:rPr lang="en-GB" sz="1600" dirty="0">
                <a:solidFill>
                  <a:schemeClr val="tx1">
                    <a:lumMod val="75000"/>
                    <a:lumOff val="25000"/>
                  </a:schemeClr>
                </a:solidFill>
              </a:rPr>
              <a:t>Deforestation related issues featured at the </a:t>
            </a:r>
            <a:r>
              <a:rPr lang="en-GB" sz="1600" u="sng" dirty="0">
                <a:solidFill>
                  <a:schemeClr val="tx1">
                    <a:lumMod val="75000"/>
                    <a:lumOff val="25000"/>
                  </a:schemeClr>
                </a:solidFill>
              </a:rPr>
              <a:t>WTO</a:t>
            </a:r>
            <a:r>
              <a:rPr lang="en-GB" sz="1600" dirty="0">
                <a:solidFill>
                  <a:schemeClr val="tx1">
                    <a:lumMod val="75000"/>
                    <a:lumOff val="25000"/>
                  </a:schemeClr>
                </a:solidFill>
              </a:rPr>
              <a:t> going forward, including ongoing discussions on measures adopted by WTO members.</a:t>
            </a:r>
          </a:p>
          <a:p>
            <a:pPr lvl="1">
              <a:lnSpc>
                <a:spcPct val="100000"/>
              </a:lnSpc>
              <a:spcBef>
                <a:spcPts val="600"/>
              </a:spcBef>
            </a:pPr>
            <a:r>
              <a:rPr lang="en-US" sz="1600" dirty="0">
                <a:solidFill>
                  <a:schemeClr val="tx1">
                    <a:lumMod val="75000"/>
                    <a:lumOff val="25000"/>
                  </a:schemeClr>
                </a:solidFill>
              </a:rPr>
              <a:t>The UN Convention on Biological Diversity (CBD) and the post-2020 global biodiversity framework:</a:t>
            </a:r>
          </a:p>
          <a:p>
            <a:pPr lvl="2">
              <a:lnSpc>
                <a:spcPct val="114000"/>
              </a:lnSpc>
              <a:spcBef>
                <a:spcPts val="600"/>
              </a:spcBef>
            </a:pPr>
            <a:r>
              <a:rPr lang="en-US" sz="1400" dirty="0">
                <a:solidFill>
                  <a:schemeClr val="tx1">
                    <a:lumMod val="75000"/>
                    <a:lumOff val="25000"/>
                  </a:schemeClr>
                </a:solidFill>
              </a:rPr>
              <a:t>Integration of trade related aspects into updated national biodiversity strategies and actions plans (NBSAPs), including possible use of trade policies or measures to support the delivery of targets.</a:t>
            </a:r>
          </a:p>
          <a:p>
            <a:pPr lvl="2">
              <a:lnSpc>
                <a:spcPct val="114000"/>
              </a:lnSpc>
              <a:spcBef>
                <a:spcPts val="600"/>
              </a:spcBef>
            </a:pPr>
            <a:r>
              <a:rPr lang="en-US" sz="1400" dirty="0">
                <a:solidFill>
                  <a:schemeClr val="tx1">
                    <a:lumMod val="75000"/>
                    <a:lumOff val="25000"/>
                  </a:schemeClr>
                </a:solidFill>
              </a:rPr>
              <a:t>Possible uptake of new, trade-related indicators to monitor progress towards targets, such as ”</a:t>
            </a:r>
            <a:r>
              <a:rPr lang="en-US" sz="1400" dirty="0">
                <a:solidFill>
                  <a:schemeClr val="tx1">
                    <a:lumMod val="75000"/>
                    <a:lumOff val="25000"/>
                  </a:schemeClr>
                </a:solidFill>
                <a:hlinkClick r:id="rId3"/>
              </a:rPr>
              <a:t>sustainable and legal trade and commercialization in biodiversity-based products</a:t>
            </a:r>
            <a:r>
              <a:rPr lang="en-US" sz="1400" dirty="0">
                <a:solidFill>
                  <a:schemeClr val="tx1">
                    <a:lumMod val="75000"/>
                    <a:lumOff val="25000"/>
                  </a:schemeClr>
                </a:solidFill>
              </a:rPr>
              <a:t>” (Target 5) and “</a:t>
            </a:r>
            <a:r>
              <a:rPr lang="en-US" sz="1400" dirty="0">
                <a:solidFill>
                  <a:schemeClr val="tx1">
                    <a:lumMod val="75000"/>
                    <a:lumOff val="25000"/>
                  </a:schemeClr>
                </a:solidFill>
                <a:hlinkClick r:id="rId4"/>
              </a:rPr>
              <a:t>global environmental impacts of consumption</a:t>
            </a:r>
            <a:r>
              <a:rPr lang="en-US" sz="1400" dirty="0">
                <a:solidFill>
                  <a:schemeClr val="tx1">
                    <a:lumMod val="75000"/>
                    <a:lumOff val="25000"/>
                  </a:schemeClr>
                </a:solidFill>
              </a:rPr>
              <a:t>” (Target 16)?</a:t>
            </a:r>
            <a:endParaRPr lang="en-GB" sz="1400" dirty="0">
              <a:solidFill>
                <a:schemeClr val="tx1">
                  <a:lumMod val="75000"/>
                  <a:lumOff val="25000"/>
                </a:schemeClr>
              </a:solidFill>
            </a:endParaRPr>
          </a:p>
          <a:p>
            <a:pPr lvl="1">
              <a:lnSpc>
                <a:spcPct val="100000"/>
              </a:lnSpc>
              <a:spcBef>
                <a:spcPts val="600"/>
              </a:spcBef>
            </a:pPr>
            <a:endParaRPr lang="en-GB" sz="1600" dirty="0">
              <a:solidFill>
                <a:schemeClr val="tx1">
                  <a:lumMod val="75000"/>
                  <a:lumOff val="25000"/>
                </a:schemeClr>
              </a:solidFill>
            </a:endParaRPr>
          </a:p>
          <a:p>
            <a:pPr marL="0" indent="0">
              <a:lnSpc>
                <a:spcPct val="100000"/>
              </a:lnSpc>
              <a:spcBef>
                <a:spcPts val="600"/>
              </a:spcBef>
              <a:buNone/>
            </a:pPr>
            <a:endParaRPr lang="en-GB" sz="2200" dirty="0">
              <a:solidFill>
                <a:schemeClr val="tx1">
                  <a:lumMod val="75000"/>
                  <a:lumOff val="25000"/>
                </a:schemeClr>
              </a:solidFill>
            </a:endParaRPr>
          </a:p>
        </p:txBody>
      </p:sp>
    </p:spTree>
    <p:extLst>
      <p:ext uri="{BB962C8B-B14F-4D97-AF65-F5344CB8AC3E}">
        <p14:creationId xmlns:p14="http://schemas.microsoft.com/office/powerpoint/2010/main" val="1559360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2205_TH Policy Papers_03 PPT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722929" y="365126"/>
            <a:ext cx="10967461" cy="933672"/>
          </a:xfrm>
        </p:spPr>
        <p:txBody>
          <a:bodyPr>
            <a:normAutofit fontScale="90000"/>
          </a:bodyPr>
          <a:lstStyle/>
          <a:p>
            <a:r>
              <a:rPr lang="en-GB" sz="4000" b="1" dirty="0">
                <a:solidFill>
                  <a:schemeClr val="tx1">
                    <a:lumMod val="75000"/>
                    <a:lumOff val="25000"/>
                  </a:schemeClr>
                </a:solidFill>
              </a:rPr>
              <a:t>Key issues going forward: support to producer countries </a:t>
            </a:r>
            <a:r>
              <a:rPr lang="en-GB" sz="1300" b="1" dirty="0">
                <a:solidFill>
                  <a:schemeClr val="tx1">
                    <a:lumMod val="75000"/>
                    <a:lumOff val="25000"/>
                  </a:schemeClr>
                </a:solidFill>
              </a:rPr>
              <a:t>(4/4)</a:t>
            </a: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22929" y="1399075"/>
            <a:ext cx="10515600" cy="5269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b="1" dirty="0">
                <a:solidFill>
                  <a:schemeClr val="tx1">
                    <a:lumMod val="75000"/>
                    <a:lumOff val="25000"/>
                  </a:schemeClr>
                </a:solidFill>
              </a:rPr>
              <a:t>Recognition of different contexts: </a:t>
            </a:r>
            <a:r>
              <a:rPr lang="en-US" sz="1500" dirty="0">
                <a:solidFill>
                  <a:schemeClr val="tx1">
                    <a:lumMod val="75000"/>
                    <a:lumOff val="25000"/>
                  </a:schemeClr>
                </a:solidFill>
              </a:rPr>
              <a:t>there is a need to recognize that countries’ environmental and socio-economic circumstances, legal frameworks, and pathways to sustainable development differ, and to provide flexibility for this (e.g. what is legal / illegal varies between countries).</a:t>
            </a:r>
          </a:p>
          <a:p>
            <a:pPr>
              <a:lnSpc>
                <a:spcPct val="100000"/>
              </a:lnSpc>
            </a:pPr>
            <a:r>
              <a:rPr lang="en-US" sz="1500" b="1" dirty="0">
                <a:solidFill>
                  <a:schemeClr val="tx1">
                    <a:lumMod val="75000"/>
                    <a:lumOff val="25000"/>
                  </a:schemeClr>
                </a:solidFill>
              </a:rPr>
              <a:t>Limiting multiple requirements</a:t>
            </a:r>
            <a:r>
              <a:rPr lang="en-US" sz="1500" dirty="0">
                <a:solidFill>
                  <a:schemeClr val="tx1">
                    <a:lumMod val="75000"/>
                    <a:lumOff val="25000"/>
                  </a:schemeClr>
                </a:solidFill>
              </a:rPr>
              <a:t>: improved cooperation between importing countries and supply chain actors is required, to limit producer countries’ need to comply with several sustainability standards and requirements.</a:t>
            </a:r>
          </a:p>
          <a:p>
            <a:pPr>
              <a:lnSpc>
                <a:spcPct val="100000"/>
              </a:lnSpc>
            </a:pPr>
            <a:r>
              <a:rPr lang="en-US" sz="1500" b="1" dirty="0">
                <a:solidFill>
                  <a:schemeClr val="tx1">
                    <a:lumMod val="75000"/>
                    <a:lumOff val="25000"/>
                  </a:schemeClr>
                </a:solidFill>
              </a:rPr>
              <a:t>Recognizing existing efforts</a:t>
            </a:r>
            <a:r>
              <a:rPr lang="en-US" sz="1500" dirty="0">
                <a:solidFill>
                  <a:schemeClr val="tx1">
                    <a:lumMod val="75000"/>
                    <a:lumOff val="25000"/>
                  </a:schemeClr>
                </a:solidFill>
              </a:rPr>
              <a:t>: new regulatory initiatives to curb deforestation should look to build on existing successful approaches that producer countries have already invested in, including voluntary sustainability standards.</a:t>
            </a:r>
          </a:p>
          <a:p>
            <a:pPr>
              <a:lnSpc>
                <a:spcPct val="100000"/>
              </a:lnSpc>
            </a:pPr>
            <a:r>
              <a:rPr lang="en-US" sz="1500" b="1" dirty="0">
                <a:solidFill>
                  <a:schemeClr val="tx1">
                    <a:lumMod val="75000"/>
                    <a:lumOff val="25000"/>
                  </a:schemeClr>
                </a:solidFill>
              </a:rPr>
              <a:t>Support</a:t>
            </a:r>
            <a:r>
              <a:rPr lang="en-US" sz="1500" dirty="0">
                <a:solidFill>
                  <a:schemeClr val="tx1">
                    <a:lumMod val="75000"/>
                    <a:lumOff val="25000"/>
                  </a:schemeClr>
                </a:solidFill>
              </a:rPr>
              <a:t>: support by supply chain actors and/or importing countries is required for producer countries (e.g. smallholders) to comply with requirements. For example, possibility to use </a:t>
            </a:r>
            <a:r>
              <a:rPr lang="en-US" sz="1500" dirty="0">
                <a:solidFill>
                  <a:schemeClr val="tx1">
                    <a:lumMod val="75000"/>
                    <a:lumOff val="25000"/>
                  </a:schemeClr>
                </a:solidFill>
                <a:hlinkClick r:id="rId3"/>
              </a:rPr>
              <a:t>Aid for Trade</a:t>
            </a:r>
            <a:r>
              <a:rPr lang="en-US" sz="1500" dirty="0">
                <a:solidFill>
                  <a:schemeClr val="tx1">
                    <a:lumMod val="75000"/>
                    <a:lumOff val="25000"/>
                  </a:schemeClr>
                </a:solidFill>
              </a:rPr>
              <a:t> to support developing countries.</a:t>
            </a:r>
          </a:p>
          <a:p>
            <a:pPr>
              <a:lnSpc>
                <a:spcPct val="100000"/>
              </a:lnSpc>
            </a:pPr>
            <a:r>
              <a:rPr lang="en-US" sz="1500" b="1" dirty="0">
                <a:solidFill>
                  <a:schemeClr val="tx1">
                    <a:lumMod val="75000"/>
                    <a:lumOff val="25000"/>
                  </a:schemeClr>
                </a:solidFill>
              </a:rPr>
              <a:t>Partnerships</a:t>
            </a:r>
            <a:r>
              <a:rPr lang="en-US" sz="1500" dirty="0">
                <a:solidFill>
                  <a:schemeClr val="tx1">
                    <a:lumMod val="75000"/>
                    <a:lumOff val="25000"/>
                  </a:schemeClr>
                </a:solidFill>
              </a:rPr>
              <a:t>: successful outcomes require a smart mix of multi-stakeholder coalitions, joint partnerships, local engagement of all value chain representatives – from farmers and cooperatives to manufacturers, traders and local governments. These could be supported by landscape- and </a:t>
            </a:r>
            <a:r>
              <a:rPr lang="en-US" sz="1500" dirty="0">
                <a:solidFill>
                  <a:schemeClr val="tx1">
                    <a:lumMod val="75000"/>
                    <a:lumOff val="25000"/>
                  </a:schemeClr>
                </a:solidFill>
                <a:hlinkClick r:id="rId4"/>
              </a:rPr>
              <a:t>jurisdictional approaches</a:t>
            </a:r>
            <a:r>
              <a:rPr lang="en-US" sz="1500" dirty="0">
                <a:solidFill>
                  <a:schemeClr val="tx1">
                    <a:lumMod val="75000"/>
                    <a:lumOff val="25000"/>
                  </a:schemeClr>
                </a:solidFill>
              </a:rPr>
              <a:t>.</a:t>
            </a:r>
          </a:p>
          <a:p>
            <a:pPr>
              <a:lnSpc>
                <a:spcPct val="100000"/>
              </a:lnSpc>
            </a:pPr>
            <a:r>
              <a:rPr lang="en-US" sz="1500" b="1" dirty="0">
                <a:solidFill>
                  <a:schemeClr val="tx1">
                    <a:lumMod val="75000"/>
                    <a:lumOff val="25000"/>
                  </a:schemeClr>
                </a:solidFill>
              </a:rPr>
              <a:t>Traceability of products: </a:t>
            </a:r>
            <a:r>
              <a:rPr lang="en-US" sz="1500" dirty="0">
                <a:solidFill>
                  <a:schemeClr val="tx1">
                    <a:lumMod val="75000"/>
                    <a:lumOff val="25000"/>
                  </a:schemeClr>
                </a:solidFill>
              </a:rPr>
              <a:t>while improving traceability withing supply chains is essential, there is a need to ensure feasibility, capacity and access to technology. For example, the feasibility and outcomes of product-by-product traceability are raising concerns, with a landscape approach presented as a more suitable alternative</a:t>
            </a:r>
            <a:r>
              <a:rPr lang="en-US" sz="1600" dirty="0">
                <a:solidFill>
                  <a:schemeClr val="tx1">
                    <a:lumMod val="75000"/>
                    <a:lumOff val="25000"/>
                  </a:schemeClr>
                </a:solidFill>
              </a:rPr>
              <a:t>.</a:t>
            </a:r>
            <a:endParaRPr lang="en-GB" sz="1600" dirty="0">
              <a:solidFill>
                <a:schemeClr val="tx1">
                  <a:lumMod val="75000"/>
                  <a:lumOff val="25000"/>
                </a:schemeClr>
              </a:solidFill>
            </a:endParaRPr>
          </a:p>
          <a:p>
            <a:pPr marL="0" indent="0">
              <a:lnSpc>
                <a:spcPct val="100000"/>
              </a:lnSpc>
              <a:buNone/>
            </a:pPr>
            <a:endParaRPr lang="en-US" sz="800" i="1" dirty="0">
              <a:solidFill>
                <a:schemeClr val="tx1">
                  <a:lumMod val="75000"/>
                  <a:lumOff val="25000"/>
                </a:schemeClr>
              </a:solidFill>
            </a:endParaRPr>
          </a:p>
          <a:p>
            <a:pPr marL="0" indent="0">
              <a:buNone/>
            </a:pPr>
            <a:r>
              <a:rPr lang="en-US" sz="1000" i="1" dirty="0">
                <a:solidFill>
                  <a:schemeClr val="tx1">
                    <a:lumMod val="75000"/>
                    <a:lumOff val="25000"/>
                  </a:schemeClr>
                </a:solidFill>
              </a:rPr>
              <a:t>Source: based on insights from </a:t>
            </a:r>
            <a:r>
              <a:rPr lang="en-US" sz="1000" i="1" dirty="0">
                <a:solidFill>
                  <a:schemeClr val="tx1">
                    <a:lumMod val="75000"/>
                    <a:lumOff val="25000"/>
                  </a:schemeClr>
                </a:solidFill>
                <a:hlinkClick r:id="rId5"/>
              </a:rPr>
              <a:t>ITC Roundtables on Deforestation-free Global Value Chains</a:t>
            </a:r>
            <a:r>
              <a:rPr lang="en-US" sz="1000" i="1" dirty="0">
                <a:solidFill>
                  <a:schemeClr val="tx1">
                    <a:lumMod val="75000"/>
                    <a:lumOff val="25000"/>
                  </a:schemeClr>
                </a:solidFill>
              </a:rPr>
              <a:t> (2022) and </a:t>
            </a:r>
            <a:r>
              <a:rPr lang="en-US" sz="1000" i="1" dirty="0">
                <a:solidFill>
                  <a:schemeClr val="tx1">
                    <a:lumMod val="75000"/>
                    <a:lumOff val="25000"/>
                  </a:schemeClr>
                </a:solidFill>
                <a:hlinkClick r:id="rId6"/>
              </a:rPr>
              <a:t>TRADE Hub discussion papers</a:t>
            </a:r>
            <a:endParaRPr lang="en-GB" sz="1000" dirty="0">
              <a:solidFill>
                <a:schemeClr val="tx1">
                  <a:lumMod val="75000"/>
                  <a:lumOff val="25000"/>
                </a:schemeClr>
              </a:solidFill>
            </a:endParaRPr>
          </a:p>
        </p:txBody>
      </p:sp>
    </p:spTree>
    <p:extLst>
      <p:ext uri="{BB962C8B-B14F-4D97-AF65-F5344CB8AC3E}">
        <p14:creationId xmlns:p14="http://schemas.microsoft.com/office/powerpoint/2010/main" val="119426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205_TH Policy Papers_03 PPT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316"/>
            <a:ext cx="12192000" cy="6858000"/>
          </a:xfrm>
          <a:prstGeom prst="rect">
            <a:avLst/>
          </a:prstGeom>
        </p:spPr>
      </p:pic>
      <p:sp>
        <p:nvSpPr>
          <p:cNvPr id="9" name="Title 1">
            <a:extLst>
              <a:ext uri="{FF2B5EF4-FFF2-40B4-BE49-F238E27FC236}">
                <a16:creationId xmlns:a16="http://schemas.microsoft.com/office/drawing/2014/main" id="{F7AF6C19-9FF7-48AB-E342-4D3201907A8D}"/>
              </a:ext>
            </a:extLst>
          </p:cNvPr>
          <p:cNvSpPr txBox="1">
            <a:spLocks/>
          </p:cNvSpPr>
          <p:nvPr/>
        </p:nvSpPr>
        <p:spPr>
          <a:xfrm>
            <a:off x="639001" y="1213508"/>
            <a:ext cx="7029736" cy="32992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8000" b="1" dirty="0">
                <a:solidFill>
                  <a:schemeClr val="tx1">
                    <a:lumMod val="75000"/>
                    <a:lumOff val="25000"/>
                  </a:schemeClr>
                </a:solidFill>
              </a:rPr>
              <a:t>Thank you.</a:t>
            </a:r>
          </a:p>
        </p:txBody>
      </p:sp>
    </p:spTree>
    <p:extLst>
      <p:ext uri="{BB962C8B-B14F-4D97-AF65-F5344CB8AC3E}">
        <p14:creationId xmlns:p14="http://schemas.microsoft.com/office/powerpoint/2010/main" val="156582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D073A0B-0F0D-CB01-679D-EB295F12A8A9}"/>
              </a:ext>
            </a:extLst>
          </p:cNvPr>
          <p:cNvSpPr>
            <a:spLocks noGrp="1"/>
          </p:cNvSpPr>
          <p:nvPr>
            <p:ph type="title"/>
          </p:nvPr>
        </p:nvSpPr>
        <p:spPr>
          <a:xfrm>
            <a:off x="838200" y="365125"/>
            <a:ext cx="10515600" cy="779463"/>
          </a:xfrm>
        </p:spPr>
        <p:txBody>
          <a:bodyPr>
            <a:normAutofit fontScale="90000"/>
          </a:bodyPr>
          <a:lstStyle/>
          <a:p>
            <a:r>
              <a:rPr lang="en-GB" sz="5400" b="1" dirty="0">
                <a:solidFill>
                  <a:schemeClr val="tx1">
                    <a:lumMod val="75000"/>
                    <a:lumOff val="25000"/>
                  </a:schemeClr>
                </a:solidFill>
              </a:rPr>
              <a:t>Resources by </a:t>
            </a:r>
            <a:r>
              <a:rPr lang="en-US" sz="5400" b="1" dirty="0">
                <a:solidFill>
                  <a:schemeClr val="tx1">
                    <a:lumMod val="75000"/>
                    <a:lumOff val="25000"/>
                  </a:schemeClr>
                </a:solidFill>
              </a:rPr>
              <a:t>GCRF TRADE Hub project</a:t>
            </a:r>
            <a:endParaRPr lang="en-GB" sz="5400" b="1" dirty="0">
              <a:solidFill>
                <a:schemeClr val="tx1">
                  <a:lumMod val="75000"/>
                  <a:lumOff val="25000"/>
                </a:schemeClr>
              </a:solidFill>
            </a:endParaRPr>
          </a:p>
        </p:txBody>
      </p:sp>
      <p:sp>
        <p:nvSpPr>
          <p:cNvPr id="7" name="Content Placeholder 2">
            <a:extLst>
              <a:ext uri="{FF2B5EF4-FFF2-40B4-BE49-F238E27FC236}">
                <a16:creationId xmlns:a16="http://schemas.microsoft.com/office/drawing/2014/main" id="{6F1E1F25-7945-9CDB-B7C4-E2FD2749EEFF}"/>
              </a:ext>
            </a:extLst>
          </p:cNvPr>
          <p:cNvSpPr txBox="1">
            <a:spLocks/>
          </p:cNvSpPr>
          <p:nvPr/>
        </p:nvSpPr>
        <p:spPr>
          <a:xfrm>
            <a:off x="412898" y="1370347"/>
            <a:ext cx="11249025" cy="4206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Aft>
                <a:spcPts val="600"/>
              </a:spcAft>
              <a:buNone/>
            </a:pPr>
            <a:r>
              <a:rPr lang="en-US" sz="1600" i="1" dirty="0">
                <a:solidFill>
                  <a:schemeClr val="tx1">
                    <a:lumMod val="75000"/>
                    <a:lumOff val="25000"/>
                  </a:schemeClr>
                </a:solidFill>
              </a:rPr>
              <a:t>Please visit </a:t>
            </a:r>
            <a:r>
              <a:rPr lang="en-US" sz="1600" i="1" dirty="0">
                <a:solidFill>
                  <a:schemeClr val="tx1">
                    <a:lumMod val="75000"/>
                    <a:lumOff val="25000"/>
                  </a:schemeClr>
                </a:solidFill>
                <a:hlinkClick r:id="rId3"/>
              </a:rPr>
              <a:t>TRADE Tools Navigator</a:t>
            </a:r>
            <a:r>
              <a:rPr lang="en-US" sz="1600" i="1" dirty="0">
                <a:solidFill>
                  <a:schemeClr val="tx1">
                    <a:lumMod val="75000"/>
                    <a:lumOff val="25000"/>
                  </a:schemeClr>
                </a:solidFill>
              </a:rPr>
              <a:t> for resources</a:t>
            </a:r>
          </a:p>
          <a:p>
            <a:pPr marL="457200" lvl="1" indent="0">
              <a:lnSpc>
                <a:spcPct val="100000"/>
              </a:lnSpc>
              <a:spcAft>
                <a:spcPts val="600"/>
              </a:spcAft>
              <a:buNone/>
            </a:pPr>
            <a:endParaRPr lang="en-US" sz="1600" b="1" dirty="0">
              <a:solidFill>
                <a:schemeClr val="tx1">
                  <a:lumMod val="75000"/>
                  <a:lumOff val="25000"/>
                </a:schemeClr>
              </a:solidFill>
            </a:endParaRPr>
          </a:p>
          <a:p>
            <a:pPr marL="457200" lvl="1" indent="0">
              <a:lnSpc>
                <a:spcPct val="100000"/>
              </a:lnSpc>
              <a:spcAft>
                <a:spcPts val="600"/>
              </a:spcAft>
              <a:buNone/>
            </a:pPr>
            <a:r>
              <a:rPr lang="en-US" sz="1600" b="1" dirty="0">
                <a:solidFill>
                  <a:schemeClr val="tx1">
                    <a:lumMod val="75000"/>
                    <a:lumOff val="25000"/>
                  </a:schemeClr>
                </a:solidFill>
              </a:rPr>
              <a:t>Examples:</a:t>
            </a:r>
            <a:endParaRPr lang="en-US" sz="1600" b="1" dirty="0">
              <a:solidFill>
                <a:schemeClr val="tx1">
                  <a:lumMod val="75000"/>
                  <a:lumOff val="25000"/>
                </a:schemeClr>
              </a:solidFill>
              <a:hlinkClick r:id="rId4"/>
            </a:endParaRPr>
          </a:p>
          <a:p>
            <a:pPr lvl="1">
              <a:lnSpc>
                <a:spcPct val="100000"/>
              </a:lnSpc>
              <a:spcAft>
                <a:spcPts val="600"/>
              </a:spcAft>
            </a:pPr>
            <a:r>
              <a:rPr lang="en-US" sz="1600" dirty="0">
                <a:solidFill>
                  <a:schemeClr val="tx1">
                    <a:lumMod val="75000"/>
                    <a:lumOff val="25000"/>
                  </a:schemeClr>
                </a:solidFill>
                <a:hlinkClick r:id="rId4"/>
              </a:rPr>
              <a:t>Discussion paper</a:t>
            </a:r>
            <a:r>
              <a:rPr lang="en-US" sz="1600" dirty="0">
                <a:solidFill>
                  <a:schemeClr val="tx1">
                    <a:lumMod val="75000"/>
                    <a:lumOff val="25000"/>
                  </a:schemeClr>
                </a:solidFill>
              </a:rPr>
              <a:t> on “Linking local, national and international measures on sustainable trade on agricultural commodities”</a:t>
            </a:r>
          </a:p>
          <a:p>
            <a:pPr lvl="1">
              <a:lnSpc>
                <a:spcPct val="100000"/>
              </a:lnSpc>
              <a:spcAft>
                <a:spcPts val="600"/>
              </a:spcAft>
            </a:pPr>
            <a:r>
              <a:rPr lang="en-US" sz="1600" dirty="0">
                <a:solidFill>
                  <a:schemeClr val="tx1">
                    <a:lumMod val="75000"/>
                    <a:lumOff val="25000"/>
                  </a:schemeClr>
                </a:solidFill>
                <a:hlinkClick r:id="rId5"/>
              </a:rPr>
              <a:t>Discussion paper</a:t>
            </a:r>
            <a:r>
              <a:rPr lang="en-US" sz="1600" dirty="0">
                <a:solidFill>
                  <a:schemeClr val="tx1">
                    <a:lumMod val="75000"/>
                    <a:lumOff val="25000"/>
                  </a:schemeClr>
                </a:solidFill>
              </a:rPr>
              <a:t> on “Taking responsibility for supply chain impacts”</a:t>
            </a:r>
          </a:p>
          <a:p>
            <a:pPr lvl="1">
              <a:lnSpc>
                <a:spcPct val="100000"/>
              </a:lnSpc>
              <a:spcAft>
                <a:spcPts val="600"/>
              </a:spcAft>
            </a:pPr>
            <a:r>
              <a:rPr lang="en-US" sz="1600" dirty="0">
                <a:solidFill>
                  <a:schemeClr val="tx1">
                    <a:lumMod val="75000"/>
                    <a:lumOff val="25000"/>
                  </a:schemeClr>
                </a:solidFill>
                <a:hlinkClick r:id="rId6"/>
              </a:rPr>
              <a:t>Policy paper </a:t>
            </a:r>
            <a:r>
              <a:rPr lang="en-US" sz="1600" dirty="0">
                <a:solidFill>
                  <a:schemeClr val="tx1">
                    <a:lumMod val="75000"/>
                    <a:lumOff val="25000"/>
                  </a:schemeClr>
                </a:solidFill>
              </a:rPr>
              <a:t>on “Biodiversity and international trade”</a:t>
            </a:r>
          </a:p>
          <a:p>
            <a:pPr lvl="1">
              <a:lnSpc>
                <a:spcPct val="100000"/>
              </a:lnSpc>
              <a:spcAft>
                <a:spcPts val="600"/>
              </a:spcAft>
            </a:pPr>
            <a:r>
              <a:rPr lang="en-US" sz="1600" dirty="0">
                <a:solidFill>
                  <a:schemeClr val="tx1">
                    <a:lumMod val="75000"/>
                    <a:lumOff val="25000"/>
                  </a:schemeClr>
                </a:solidFill>
                <a:hlinkClick r:id="rId7"/>
              </a:rPr>
              <a:t>Policy paper</a:t>
            </a:r>
            <a:r>
              <a:rPr lang="en-US" sz="1600" dirty="0">
                <a:solidFill>
                  <a:schemeClr val="tx1">
                    <a:lumMod val="75000"/>
                    <a:lumOff val="25000"/>
                  </a:schemeClr>
                </a:solidFill>
              </a:rPr>
              <a:t> on “Greening international trade”</a:t>
            </a:r>
          </a:p>
          <a:p>
            <a:pPr lvl="1">
              <a:lnSpc>
                <a:spcPct val="100000"/>
              </a:lnSpc>
              <a:spcAft>
                <a:spcPts val="600"/>
              </a:spcAft>
            </a:pPr>
            <a:r>
              <a:rPr lang="en-GB" sz="1600" dirty="0">
                <a:solidFill>
                  <a:schemeClr val="tx1">
                    <a:lumMod val="75000"/>
                    <a:lumOff val="25000"/>
                  </a:schemeClr>
                </a:solidFill>
              </a:rPr>
              <a:t>Policy brief on </a:t>
            </a:r>
            <a:r>
              <a:rPr lang="en-GB" sz="1600" dirty="0">
                <a:solidFill>
                  <a:schemeClr val="tx1">
                    <a:lumMod val="75000"/>
                    <a:lumOff val="25000"/>
                  </a:schemeClr>
                </a:solidFill>
                <a:hlinkClick r:id="rId8"/>
              </a:rPr>
              <a:t>UK Environment Act</a:t>
            </a:r>
            <a:r>
              <a:rPr lang="en-GB" sz="1600" dirty="0">
                <a:solidFill>
                  <a:schemeClr val="tx1">
                    <a:lumMod val="75000"/>
                    <a:lumOff val="25000"/>
                  </a:schemeClr>
                </a:solidFill>
              </a:rPr>
              <a:t> (2022)</a:t>
            </a:r>
          </a:p>
          <a:p>
            <a:pPr lvl="1">
              <a:lnSpc>
                <a:spcPct val="100000"/>
              </a:lnSpc>
              <a:spcAft>
                <a:spcPts val="600"/>
              </a:spcAft>
            </a:pPr>
            <a:r>
              <a:rPr lang="en-GB" sz="1600" dirty="0">
                <a:solidFill>
                  <a:schemeClr val="tx1">
                    <a:lumMod val="75000"/>
                    <a:lumOff val="25000"/>
                  </a:schemeClr>
                </a:solidFill>
              </a:rPr>
              <a:t>Policy brief on the proposal for </a:t>
            </a:r>
            <a:r>
              <a:rPr lang="en-GB" sz="1600" dirty="0">
                <a:solidFill>
                  <a:schemeClr val="tx1">
                    <a:lumMod val="75000"/>
                    <a:lumOff val="25000"/>
                  </a:schemeClr>
                </a:solidFill>
                <a:hlinkClick r:id="rId9"/>
              </a:rPr>
              <a:t>EU Regulation for deforestation free products</a:t>
            </a:r>
            <a:r>
              <a:rPr lang="en-GB" sz="1600" dirty="0">
                <a:solidFill>
                  <a:schemeClr val="tx1">
                    <a:lumMod val="75000"/>
                    <a:lumOff val="25000"/>
                  </a:schemeClr>
                </a:solidFill>
              </a:rPr>
              <a:t> (2022)</a:t>
            </a:r>
            <a:endParaRPr lang="en-GB" sz="1600" dirty="0">
              <a:solidFill>
                <a:schemeClr val="tx1">
                  <a:lumMod val="75000"/>
                  <a:lumOff val="25000"/>
                </a:schemeClr>
              </a:solidFill>
              <a:hlinkClick r:id="rId8"/>
            </a:endParaRPr>
          </a:p>
          <a:p>
            <a:pPr lvl="1">
              <a:lnSpc>
                <a:spcPct val="100000"/>
              </a:lnSpc>
              <a:spcAft>
                <a:spcPts val="600"/>
              </a:spcAft>
            </a:pPr>
            <a:r>
              <a:rPr lang="en-GB" sz="1600" dirty="0">
                <a:solidFill>
                  <a:schemeClr val="tx1">
                    <a:lumMod val="75000"/>
                    <a:lumOff val="25000"/>
                  </a:schemeClr>
                </a:solidFill>
              </a:rPr>
              <a:t>Policy brief on </a:t>
            </a:r>
            <a:r>
              <a:rPr lang="en-GB" sz="1600">
                <a:solidFill>
                  <a:schemeClr val="tx1">
                    <a:lumMod val="75000"/>
                    <a:lumOff val="25000"/>
                  </a:schemeClr>
                </a:solidFill>
              </a:rPr>
              <a:t>the </a:t>
            </a:r>
            <a:r>
              <a:rPr lang="en-GB" sz="1600">
                <a:solidFill>
                  <a:schemeClr val="tx1">
                    <a:lumMod val="75000"/>
                    <a:lumOff val="25000"/>
                  </a:schemeClr>
                </a:solidFill>
                <a:hlinkClick r:id="rId10"/>
              </a:rPr>
              <a:t>Proposal </a:t>
            </a:r>
            <a:r>
              <a:rPr lang="en-GB" sz="1600" dirty="0">
                <a:solidFill>
                  <a:schemeClr val="tx1">
                    <a:lumMod val="75000"/>
                    <a:lumOff val="25000"/>
                  </a:schemeClr>
                </a:solidFill>
                <a:hlinkClick r:id="rId10"/>
              </a:rPr>
              <a:t>for US Forest Act</a:t>
            </a:r>
            <a:r>
              <a:rPr lang="en-GB" sz="1600" dirty="0">
                <a:solidFill>
                  <a:schemeClr val="tx1">
                    <a:lumMod val="75000"/>
                    <a:lumOff val="25000"/>
                  </a:schemeClr>
                </a:solidFill>
              </a:rPr>
              <a:t> (2022)</a:t>
            </a:r>
          </a:p>
        </p:txBody>
      </p:sp>
    </p:spTree>
    <p:extLst>
      <p:ext uri="{BB962C8B-B14F-4D97-AF65-F5344CB8AC3E}">
        <p14:creationId xmlns:p14="http://schemas.microsoft.com/office/powerpoint/2010/main" val="2267939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D073A0B-0F0D-CB01-679D-EB295F12A8A9}"/>
              </a:ext>
            </a:extLst>
          </p:cNvPr>
          <p:cNvSpPr>
            <a:spLocks noGrp="1"/>
          </p:cNvSpPr>
          <p:nvPr>
            <p:ph type="title"/>
          </p:nvPr>
        </p:nvSpPr>
        <p:spPr>
          <a:xfrm>
            <a:off x="838200" y="365125"/>
            <a:ext cx="10515600" cy="779463"/>
          </a:xfrm>
        </p:spPr>
        <p:txBody>
          <a:bodyPr>
            <a:normAutofit fontScale="90000"/>
          </a:bodyPr>
          <a:lstStyle/>
          <a:p>
            <a:r>
              <a:rPr lang="en-GB" sz="5400" b="1" dirty="0">
                <a:solidFill>
                  <a:schemeClr val="tx1">
                    <a:lumMod val="75000"/>
                    <a:lumOff val="25000"/>
                  </a:schemeClr>
                </a:solidFill>
              </a:rPr>
              <a:t>References</a:t>
            </a:r>
          </a:p>
        </p:txBody>
      </p:sp>
      <p:sp>
        <p:nvSpPr>
          <p:cNvPr id="2" name="Content Placeholder 2">
            <a:extLst>
              <a:ext uri="{FF2B5EF4-FFF2-40B4-BE49-F238E27FC236}">
                <a16:creationId xmlns:a16="http://schemas.microsoft.com/office/drawing/2014/main" id="{4F250A04-6EC0-41C2-1447-9102D16E3500}"/>
              </a:ext>
            </a:extLst>
          </p:cNvPr>
          <p:cNvSpPr txBox="1">
            <a:spLocks/>
          </p:cNvSpPr>
          <p:nvPr/>
        </p:nvSpPr>
        <p:spPr>
          <a:xfrm>
            <a:off x="797442" y="1237440"/>
            <a:ext cx="10736890" cy="4525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pPr>
            <a:r>
              <a:rPr lang="en-US" sz="10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Angelsen</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et al.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(2014) Environmental Income and Rural Livelihoods: A Global-Comparative Analysis,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World Development,</a:t>
            </a:r>
            <a:r>
              <a:rPr lang="en-US" sz="1000" dirty="0">
                <a:effectLst/>
                <a:latin typeface="Calibri" panose="020F0502020204030204" pitchFamily="34" charset="0"/>
                <a:ea typeface="Calibri" panose="020F0502020204030204" pitchFamily="34" charset="0"/>
                <a:cs typeface="Times New Roman" panose="02020603050405020304" pitchFamily="18" charset="0"/>
              </a:rPr>
              <a:t> 64:S12-S28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Chaudhary &amp; Brooks </a:t>
            </a:r>
            <a:r>
              <a:rPr lang="en-US" sz="1000" dirty="0">
                <a:effectLst/>
                <a:latin typeface="Calibri" panose="020F0502020204030204" pitchFamily="34" charset="0"/>
                <a:ea typeface="Calibri" panose="020F0502020204030204" pitchFamily="34" charset="0"/>
                <a:cs typeface="Times New Roman" panose="02020603050405020304" pitchFamily="18" charset="0"/>
              </a:rPr>
              <a:t>(2019) National Consumption and Global Trade Impacts on Biodiversity,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World Development</a:t>
            </a:r>
            <a:r>
              <a:rPr lang="en-US" sz="1000" dirty="0">
                <a:effectLst/>
                <a:latin typeface="Calibri" panose="020F0502020204030204" pitchFamily="34" charset="0"/>
                <a:ea typeface="Calibri" panose="020F0502020204030204" pitchFamily="34" charset="0"/>
                <a:cs typeface="Times New Roman" panose="02020603050405020304" pitchFamily="18" charset="0"/>
              </a:rPr>
              <a:t>, 121: 178-187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European Commission</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(2021) EC Staff Working Document / Impact </a:t>
            </a:r>
            <a:r>
              <a:rPr lang="en-US" sz="1000" dirty="0">
                <a:latin typeface="Calibri" panose="020F0502020204030204" pitchFamily="34" charset="0"/>
                <a:ea typeface="Calibri" panose="020F0502020204030204" pitchFamily="34" charset="0"/>
                <a:cs typeface="Times New Roman" panose="02020603050405020304" pitchFamily="18" charset="0"/>
              </a:rPr>
              <a:t>a</a:t>
            </a:r>
            <a:r>
              <a:rPr lang="en-US" sz="1000" dirty="0">
                <a:effectLst/>
                <a:latin typeface="Calibri" panose="020F0502020204030204" pitchFamily="34" charset="0"/>
                <a:ea typeface="Calibri" panose="020F0502020204030204" pitchFamily="34" charset="0"/>
                <a:cs typeface="Times New Roman" panose="02020603050405020304" pitchFamily="18" charset="0"/>
              </a:rPr>
              <a:t>ssessment </a:t>
            </a:r>
            <a:r>
              <a:rPr lang="en-US" sz="1000" dirty="0">
                <a:latin typeface="Calibri" panose="020F0502020204030204" pitchFamily="34" charset="0"/>
                <a:ea typeface="Calibri" panose="020F0502020204030204" pitchFamily="34" charset="0"/>
                <a:cs typeface="Times New Roman" panose="02020603050405020304" pitchFamily="18" charset="0"/>
              </a:rPr>
              <a:t>on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minimising</a:t>
            </a:r>
            <a:r>
              <a:rPr lang="en-US" sz="1000" dirty="0">
                <a:effectLst/>
                <a:latin typeface="Calibri" panose="020F0502020204030204" pitchFamily="34" charset="0"/>
                <a:ea typeface="Calibri" panose="020F0502020204030204" pitchFamily="34" charset="0"/>
                <a:cs typeface="Times New Roman" panose="02020603050405020304" pitchFamily="18" charset="0"/>
              </a:rPr>
              <a:t> the risk of deforestation and forest degradation associated with products placed on the EU market (SWD(2021)326)</a:t>
            </a: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Pendrill et al.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(2020) Deforestation risk embodied in production and consumption of agricultural and forestry commodities 2005-2017, a dataset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FAO</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(2021) Briefing on FAO Remote Sensing Survey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FAO</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(2022) State of the World’s Forests 2022: Forest pathways for green recovery and building inclusive, resilient and sustainable economies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GB" sz="10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GermanWatch</a:t>
            </a:r>
            <a:r>
              <a:rPr lang="en-GB" sz="1000" dirty="0">
                <a:effectLst/>
                <a:latin typeface="Calibri" panose="020F0502020204030204" pitchFamily="34" charset="0"/>
                <a:ea typeface="Calibri" panose="020F0502020204030204" pitchFamily="34" charset="0"/>
                <a:cs typeface="Times New Roman" panose="02020603050405020304" pitchFamily="18" charset="0"/>
              </a:rPr>
              <a:t> (2022) Factsheet on the Glasgow Leaders’ Declaration on Forests and Land-Use</a:t>
            </a: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Global Forest Watch</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(2021) Forests Absorb Twice as Much Carbon as They Emit Each Year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Green et al.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(2019) Linking global drivers of agricultural trade to on-the-ground impacts on biodiversity,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PNAS</a:t>
            </a:r>
            <a:r>
              <a:rPr lang="en-US" sz="1000" dirty="0">
                <a:effectLst/>
                <a:latin typeface="Calibri" panose="020F0502020204030204" pitchFamily="34" charset="0"/>
                <a:ea typeface="Calibri" panose="020F0502020204030204" pitchFamily="34" charset="0"/>
                <a:cs typeface="Times New Roman" panose="02020603050405020304" pitchFamily="18" charset="0"/>
              </a:rPr>
              <a:t>, 116/46: 23202-23208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IPCC</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(2019) Climate Change and Land: an IPCC special report on climate change, desertification, land degradation, sustainable land management, food security, and greenhouse gas fluxes in terrestrial ecosystems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Kayler</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 et al. </a:t>
            </a:r>
            <a:r>
              <a:rPr lang="en-US" sz="1000" dirty="0">
                <a:effectLst/>
                <a:latin typeface="Calibri" panose="020F0502020204030204" pitchFamily="34" charset="0"/>
                <a:ea typeface="Calibri" panose="020F0502020204030204" pitchFamily="34" charset="0"/>
                <a:cs typeface="Times New Roman" panose="02020603050405020304" pitchFamily="18" charset="0"/>
              </a:rPr>
              <a:t>(2017) Considering Forest and Grassland Carbon in Land Management, General Technical Report by the US Department of Agriculture, Forest Service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Pendrill et al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(2019) Deforestation displaced: trade in forest-risk commodities and the prospects for a global forest transition,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Environmental Research Letters</a:t>
            </a:r>
            <a:r>
              <a:rPr lang="en-US" sz="1000" dirty="0">
                <a:effectLst/>
                <a:latin typeface="Calibri" panose="020F0502020204030204" pitchFamily="34" charset="0"/>
                <a:ea typeface="Calibri" panose="020F0502020204030204" pitchFamily="34" charset="0"/>
                <a:cs typeface="Times New Roman" panose="02020603050405020304" pitchFamily="18" charset="0"/>
              </a:rPr>
              <a:t>, 14/5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Pendrill et al.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(2022) Disentangling the numbers behind agriculture-driven tropical deforestation,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Science</a:t>
            </a:r>
            <a:r>
              <a:rPr lang="en-US" sz="1000" dirty="0">
                <a:effectLst/>
                <a:latin typeface="Calibri" panose="020F0502020204030204" pitchFamily="34" charset="0"/>
                <a:ea typeface="Calibri" panose="020F0502020204030204" pitchFamily="34" charset="0"/>
                <a:cs typeface="Times New Roman" panose="02020603050405020304" pitchFamily="18" charset="0"/>
              </a:rPr>
              <a:t>, 377/6611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Taherzadeh</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 &amp; Caro</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(2019) Drivers of water and land use embodied in international soybean trade,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Journal of Cleaner Production</a:t>
            </a:r>
            <a:r>
              <a:rPr lang="en-US" sz="1000" dirty="0">
                <a:effectLst/>
                <a:latin typeface="Calibri" panose="020F0502020204030204" pitchFamily="34" charset="0"/>
                <a:ea typeface="Calibri" panose="020F0502020204030204" pitchFamily="34" charset="0"/>
                <a:cs typeface="Times New Roman" panose="02020603050405020304" pitchFamily="18" charset="0"/>
              </a:rPr>
              <a:t>, 223: 83-93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GB" sz="10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Trase</a:t>
            </a:r>
            <a:r>
              <a:rPr lang="en-GB" sz="1000" dirty="0">
                <a:effectLst/>
                <a:latin typeface="Calibri" panose="020F0502020204030204" pitchFamily="34" charset="0"/>
                <a:ea typeface="Calibri" panose="020F0502020204030204" pitchFamily="34" charset="0"/>
                <a:cs typeface="Times New Roman" panose="02020603050405020304" pitchFamily="18" charset="0"/>
              </a:rPr>
              <a:t> Policy Briefing (2022) UK Environment Act: Use of Forest Risk Commodities in Commercial Activity </a:t>
            </a: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UNEP et al. (2021</a:t>
            </a:r>
            <a:r>
              <a:rPr lang="en-GB" sz="1000" dirty="0">
                <a:effectLst/>
                <a:latin typeface="Calibri" panose="020F0502020204030204" pitchFamily="34" charset="0"/>
                <a:ea typeface="Calibri" panose="020F0502020204030204" pitchFamily="34" charset="0"/>
                <a:cs typeface="Times New Roman" panose="02020603050405020304" pitchFamily="18" charset="0"/>
              </a:rPr>
              <a:t>) Biodiversity and international trade policy primer: How does nature fit in the sustainable trade agenda?</a:t>
            </a:r>
          </a:p>
          <a:p>
            <a:pPr>
              <a:lnSpc>
                <a:spcPct val="100000"/>
              </a:lnSpc>
              <a:spcBef>
                <a:spcPts val="200"/>
              </a:spcBef>
            </a:pPr>
            <a:r>
              <a:rPr lang="en-GB"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9"/>
              </a:rPr>
              <a:t>UNFCCC</a:t>
            </a:r>
            <a:r>
              <a:rPr lang="en-GB" sz="1000" dirty="0">
                <a:effectLst/>
                <a:latin typeface="Calibri" panose="020F0502020204030204" pitchFamily="34" charset="0"/>
                <a:ea typeface="Calibri" panose="020F0502020204030204" pitchFamily="34" charset="0"/>
                <a:cs typeface="Times New Roman" panose="02020603050405020304" pitchFamily="18" charset="0"/>
              </a:rPr>
              <a:t> (2022) COP27: Leaders Boost Sustainable Forest Management</a:t>
            </a:r>
          </a:p>
          <a:p>
            <a:pPr>
              <a:lnSpc>
                <a:spcPct val="100000"/>
              </a:lnSpc>
              <a:spcBef>
                <a:spcPts val="200"/>
              </a:spcBef>
            </a:pPr>
            <a:r>
              <a:rPr lang="en-GB"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0"/>
              </a:rPr>
              <a:t>UK Government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(2022) World Leaders Launch Forests and Climate Leaders’ Partnership at COP27</a:t>
            </a: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1"/>
              </a:rPr>
              <a:t>University of Maryland / Global Forest Watch </a:t>
            </a:r>
            <a:r>
              <a:rPr lang="en-US" sz="1000" dirty="0">
                <a:effectLst/>
                <a:latin typeface="Calibri" panose="020F0502020204030204" pitchFamily="34" charset="0"/>
                <a:ea typeface="Calibri" panose="020F0502020204030204" pitchFamily="34" charset="0"/>
                <a:cs typeface="Times New Roman" panose="02020603050405020304" pitchFamily="18" charset="0"/>
              </a:rPr>
              <a:t>(2021) Forest Pulse: The Latest on the World’s Forests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2"/>
              </a:rPr>
              <a:t>Vancutsen</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2"/>
              </a:rPr>
              <a:t> et al.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(2021) Long-term (1990–2019) monitoring of forest cover changes in the humid tropics,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Science Advance</a:t>
            </a:r>
            <a:r>
              <a:rPr lang="en-US" sz="1000" dirty="0">
                <a:effectLst/>
                <a:latin typeface="Calibri" panose="020F0502020204030204" pitchFamily="34" charset="0"/>
                <a:ea typeface="Calibri" panose="020F0502020204030204" pitchFamily="34" charset="0"/>
                <a:cs typeface="Times New Roman" panose="02020603050405020304" pitchFamily="18" charset="0"/>
              </a:rPr>
              <a:t>, 7/10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3"/>
              </a:rPr>
              <a:t>Wilting et al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(2017) Quantifying Biodiversity Losses Due to Human Consumption: A Global-Scale Footprint Analysis,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Environ. Sci. Technol.</a:t>
            </a:r>
            <a:r>
              <a:rPr lang="en-US" sz="1000" dirty="0">
                <a:effectLst/>
                <a:latin typeface="Calibri" panose="020F0502020204030204" pitchFamily="34" charset="0"/>
                <a:ea typeface="Calibri" panose="020F0502020204030204" pitchFamily="34" charset="0"/>
                <a:cs typeface="Times New Roman" panose="02020603050405020304" pitchFamily="18" charset="0"/>
              </a:rPr>
              <a:t> 51/6: 3298–3306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4"/>
              </a:rPr>
              <a:t>WRI</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(2022) Indicators of Forest Extent: Forest Loss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200"/>
              </a:spcBef>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5"/>
              </a:rPr>
              <a:t>WWF</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(2021) Deforestation Fronts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274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205_TH Policy Papers_03 PPT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142" y="0"/>
            <a:ext cx="12192000" cy="6858000"/>
          </a:xfrm>
          <a:prstGeom prst="rect">
            <a:avLst/>
          </a:prstGeom>
        </p:spPr>
      </p:pic>
      <p:sp>
        <p:nvSpPr>
          <p:cNvPr id="5" name="Text Placeholder 3">
            <a:extLst>
              <a:ext uri="{FF2B5EF4-FFF2-40B4-BE49-F238E27FC236}">
                <a16:creationId xmlns:a16="http://schemas.microsoft.com/office/drawing/2014/main" id="{CAAD7AAE-31C0-3C2E-A422-655F00CA4083}"/>
              </a:ext>
            </a:extLst>
          </p:cNvPr>
          <p:cNvSpPr txBox="1">
            <a:spLocks/>
          </p:cNvSpPr>
          <p:nvPr/>
        </p:nvSpPr>
        <p:spPr>
          <a:xfrm>
            <a:off x="1029268" y="1995683"/>
            <a:ext cx="10515600" cy="259367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pPr>
            <a:r>
              <a:rPr lang="en-GB" sz="1500" dirty="0">
                <a:solidFill>
                  <a:schemeClr val="tx1">
                    <a:lumMod val="75000"/>
                    <a:lumOff val="25000"/>
                  </a:schemeClr>
                </a:solidFill>
              </a:rPr>
              <a:t>UNEP (2022). This briefing has been developed by The Forum on Trade, Environment &amp; the SDGs (</a:t>
            </a:r>
            <a:r>
              <a:rPr lang="en-GB" sz="1500" dirty="0">
                <a:solidFill>
                  <a:schemeClr val="tx1">
                    <a:lumMod val="75000"/>
                    <a:lumOff val="25000"/>
                  </a:schemeClr>
                </a:solidFill>
                <a:hlinkClick r:id="rId3">
                  <a:extLst>
                    <a:ext uri="{A12FA001-AC4F-418D-AE19-62706E023703}">
                      <ahyp:hlinkClr xmlns:ahyp="http://schemas.microsoft.com/office/drawing/2018/hyperlinkcolor" val="tx"/>
                    </a:ext>
                  </a:extLst>
                </a:hlinkClick>
              </a:rPr>
              <a:t>TESS</a:t>
            </a:r>
            <a:r>
              <a:rPr lang="en-GB" sz="1500" dirty="0">
                <a:solidFill>
                  <a:schemeClr val="tx1">
                    <a:lumMod val="75000"/>
                    <a:lumOff val="25000"/>
                  </a:schemeClr>
                </a:solidFill>
              </a:rPr>
              <a:t>) in collaboration with the United Nations Environment Programme </a:t>
            </a:r>
            <a:r>
              <a:rPr lang="en-GB" sz="1500" u="sng" dirty="0">
                <a:solidFill>
                  <a:schemeClr val="tx1">
                    <a:lumMod val="75000"/>
                    <a:lumOff val="25000"/>
                  </a:schemeClr>
                </a:solidFill>
              </a:rPr>
              <a:t>(</a:t>
            </a:r>
            <a:r>
              <a:rPr lang="en-GB" sz="1500" u="sng" dirty="0">
                <a:solidFill>
                  <a:schemeClr val="tx1">
                    <a:lumMod val="75000"/>
                    <a:lumOff val="25000"/>
                  </a:schemeClr>
                </a:solidFill>
                <a:hlinkClick r:id="rId4">
                  <a:extLst>
                    <a:ext uri="{A12FA001-AC4F-418D-AE19-62706E023703}">
                      <ahyp:hlinkClr xmlns:ahyp="http://schemas.microsoft.com/office/drawing/2018/hyperlinkcolor" val="tx"/>
                    </a:ext>
                  </a:extLst>
                </a:hlinkClick>
              </a:rPr>
              <a:t>UNEP</a:t>
            </a:r>
            <a:r>
              <a:rPr lang="en-GB" sz="1500" dirty="0">
                <a:solidFill>
                  <a:schemeClr val="tx1">
                    <a:lumMod val="75000"/>
                    <a:lumOff val="25000"/>
                  </a:schemeClr>
                </a:solidFill>
              </a:rPr>
              <a:t>), in the context of Trade, Development &amp; the Environment Hub (</a:t>
            </a:r>
            <a:r>
              <a:rPr lang="en-GB" sz="1500" dirty="0">
                <a:solidFill>
                  <a:schemeClr val="tx1">
                    <a:lumMod val="75000"/>
                    <a:lumOff val="25000"/>
                  </a:schemeClr>
                </a:solidFill>
                <a:hlinkClick r:id="rId5">
                  <a:extLst>
                    <a:ext uri="{A12FA001-AC4F-418D-AE19-62706E023703}">
                      <ahyp:hlinkClr xmlns:ahyp="http://schemas.microsoft.com/office/drawing/2018/hyperlinkcolor" val="tx"/>
                    </a:ext>
                  </a:extLst>
                </a:hlinkClick>
              </a:rPr>
              <a:t>TRADE Hub</a:t>
            </a:r>
            <a:r>
              <a:rPr lang="en-GB" sz="1500" dirty="0">
                <a:solidFill>
                  <a:schemeClr val="tx1">
                    <a:lumMod val="75000"/>
                    <a:lumOff val="25000"/>
                  </a:schemeClr>
                </a:solidFill>
              </a:rPr>
              <a:t>) project .</a:t>
            </a:r>
          </a:p>
          <a:p>
            <a:pPr>
              <a:lnSpc>
                <a:spcPct val="120000"/>
              </a:lnSpc>
            </a:pPr>
            <a:r>
              <a:rPr lang="en-GB" sz="1500" dirty="0">
                <a:solidFill>
                  <a:schemeClr val="tx1">
                    <a:lumMod val="75000"/>
                    <a:lumOff val="25000"/>
                  </a:schemeClr>
                </a:solidFill>
              </a:rPr>
              <a:t>We acknowledge funding from the UK Research and Innovation’s Global Challenges Research Fund (UKRI GCRF) through the Trade, Development and the Environment Hub project (project number ES/S008160/1). </a:t>
            </a:r>
            <a:endParaRPr lang="en-GB" sz="1500" strike="sngStrike" dirty="0">
              <a:solidFill>
                <a:schemeClr val="tx1">
                  <a:lumMod val="75000"/>
                  <a:lumOff val="25000"/>
                </a:schemeClr>
              </a:solidFill>
              <a:highlight>
                <a:srgbClr val="FFFF00"/>
              </a:highlight>
            </a:endParaRPr>
          </a:p>
          <a:p>
            <a:pPr>
              <a:lnSpc>
                <a:spcPct val="120000"/>
              </a:lnSpc>
            </a:pPr>
            <a:r>
              <a:rPr lang="en-GB" sz="1500" dirty="0">
                <a:solidFill>
                  <a:schemeClr val="tx1">
                    <a:lumMod val="75000"/>
                    <a:lumOff val="25000"/>
                  </a:schemeClr>
                </a:solidFill>
              </a:rPr>
              <a:t>The TRADE Hub does not take any responsibility for modifications and updates.</a:t>
            </a:r>
          </a:p>
          <a:p>
            <a:pPr>
              <a:lnSpc>
                <a:spcPct val="120000"/>
              </a:lnSpc>
            </a:pPr>
            <a:r>
              <a:rPr lang="en-GB" sz="1500" b="1" dirty="0">
                <a:solidFill>
                  <a:schemeClr val="tx1">
                    <a:lumMod val="75000"/>
                    <a:lumOff val="25000"/>
                  </a:schemeClr>
                </a:solidFill>
              </a:rPr>
              <a:t>Author: </a:t>
            </a:r>
            <a:r>
              <a:rPr lang="en-GB" sz="1500" dirty="0">
                <a:solidFill>
                  <a:schemeClr val="tx1">
                    <a:lumMod val="75000"/>
                    <a:lumOff val="25000"/>
                  </a:schemeClr>
                </a:solidFill>
              </a:rPr>
              <a:t>Marianne Kettunen </a:t>
            </a:r>
            <a:r>
              <a:rPr lang="en-GB" sz="1500">
                <a:solidFill>
                  <a:schemeClr val="tx1">
                    <a:lumMod val="75000"/>
                    <a:lumOff val="25000"/>
                  </a:schemeClr>
                </a:solidFill>
              </a:rPr>
              <a:t>/ TESS and TRADE Hu</a:t>
            </a:r>
            <a:r>
              <a:rPr lang="en-GB" sz="1500" dirty="0">
                <a:solidFill>
                  <a:schemeClr val="tx1">
                    <a:lumMod val="75000"/>
                    <a:lumOff val="25000"/>
                  </a:schemeClr>
                </a:solidFill>
              </a:rPr>
              <a:t>b</a:t>
            </a:r>
          </a:p>
          <a:p>
            <a:pPr>
              <a:lnSpc>
                <a:spcPct val="120000"/>
              </a:lnSpc>
            </a:pPr>
            <a:r>
              <a:rPr lang="en-GB" sz="1500" b="1" dirty="0">
                <a:solidFill>
                  <a:schemeClr val="tx1">
                    <a:lumMod val="75000"/>
                    <a:lumOff val="25000"/>
                  </a:schemeClr>
                </a:solidFill>
              </a:rPr>
              <a:t>Contact person</a:t>
            </a:r>
            <a:r>
              <a:rPr lang="en-GB" sz="1500" dirty="0">
                <a:solidFill>
                  <a:schemeClr val="tx1">
                    <a:lumMod val="75000"/>
                    <a:lumOff val="25000"/>
                  </a:schemeClr>
                </a:solidFill>
              </a:rPr>
              <a:t>: Beatriz Fernandez / UNEP (</a:t>
            </a:r>
            <a:r>
              <a:rPr lang="pt-BR" sz="1500" dirty="0">
                <a:solidFill>
                  <a:schemeClr val="tx1">
                    <a:lumMod val="75000"/>
                    <a:lumOff val="25000"/>
                  </a:schemeClr>
                </a:solidFill>
              </a:rPr>
              <a:t>beatriz.fernandezhernandez@un.org) </a:t>
            </a:r>
            <a:endParaRPr lang="en-GB" sz="1500" dirty="0">
              <a:solidFill>
                <a:schemeClr val="tx1">
                  <a:lumMod val="75000"/>
                  <a:lumOff val="25000"/>
                </a:schemeClr>
              </a:solidFill>
            </a:endParaRPr>
          </a:p>
          <a:p>
            <a:pPr>
              <a:lnSpc>
                <a:spcPct val="120000"/>
              </a:lnSpc>
            </a:pPr>
            <a:r>
              <a:rPr lang="en-GB" sz="1500" b="1" dirty="0">
                <a:solidFill>
                  <a:schemeClr val="tx1">
                    <a:lumMod val="75000"/>
                    <a:lumOff val="25000"/>
                  </a:schemeClr>
                </a:solidFill>
              </a:rPr>
              <a:t>Latest update</a:t>
            </a:r>
            <a:r>
              <a:rPr lang="en-GB" sz="1500" dirty="0">
                <a:solidFill>
                  <a:schemeClr val="tx1">
                    <a:lumMod val="75000"/>
                    <a:lumOff val="25000"/>
                  </a:schemeClr>
                </a:solidFill>
              </a:rPr>
              <a:t>: December 2022</a:t>
            </a:r>
            <a:endParaRPr lang="en-US" sz="1500" strike="sngStrike" dirty="0">
              <a:solidFill>
                <a:schemeClr val="tx1">
                  <a:lumMod val="75000"/>
                  <a:lumOff val="25000"/>
                </a:schemeClr>
              </a:solidFill>
              <a:highlight>
                <a:srgbClr val="FFFF00"/>
              </a:highlight>
            </a:endParaRPr>
          </a:p>
          <a:p>
            <a:pPr>
              <a:lnSpc>
                <a:spcPct val="120000"/>
              </a:lnSpc>
            </a:pPr>
            <a:r>
              <a:rPr lang="en-GB" sz="1500" dirty="0">
                <a:solidFill>
                  <a:schemeClr val="tx1">
                    <a:lumMod val="75000"/>
                    <a:lumOff val="25000"/>
                  </a:schemeClr>
                </a:solidFill>
              </a:rPr>
              <a:t>Design © for TRADE Hub by </a:t>
            </a:r>
            <a:r>
              <a:rPr lang="en-GB" sz="1500" dirty="0">
                <a:solidFill>
                  <a:schemeClr val="tx1">
                    <a:lumMod val="75000"/>
                    <a:lumOff val="25000"/>
                  </a:schemeClr>
                </a:solidFill>
                <a:hlinkClick r:id="rId6"/>
              </a:rPr>
              <a:t>Alan J. Tait </a:t>
            </a:r>
            <a:endParaRPr lang="en-GB" sz="15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7565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205_TH Policy Papers_03 PPT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BBCC344-FB72-9BD8-B2D6-8A76D44DB96B}"/>
              </a:ext>
            </a:extLst>
          </p:cNvPr>
          <p:cNvSpPr txBox="1">
            <a:spLocks/>
          </p:cNvSpPr>
          <p:nvPr/>
        </p:nvSpPr>
        <p:spPr>
          <a:xfrm>
            <a:off x="704732" y="451558"/>
            <a:ext cx="6697348" cy="2774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a:solidFill>
                  <a:schemeClr val="tx1">
                    <a:lumMod val="75000"/>
                    <a:lumOff val="25000"/>
                  </a:schemeClr>
                </a:solidFill>
              </a:rPr>
              <a:t>Overview: </a:t>
            </a:r>
            <a:br>
              <a:rPr lang="en-US" sz="5500" b="1" dirty="0">
                <a:solidFill>
                  <a:schemeClr val="tx1">
                    <a:lumMod val="75000"/>
                    <a:lumOff val="25000"/>
                  </a:schemeClr>
                </a:solidFill>
              </a:rPr>
            </a:br>
            <a:r>
              <a:rPr lang="en-US" sz="5500" dirty="0">
                <a:solidFill>
                  <a:schemeClr val="tx1">
                    <a:lumMod val="75000"/>
                    <a:lumOff val="25000"/>
                  </a:schemeClr>
                </a:solidFill>
              </a:rPr>
              <a:t>what is </a:t>
            </a:r>
            <a:br>
              <a:rPr lang="en-US" sz="5500" dirty="0">
                <a:solidFill>
                  <a:schemeClr val="tx1">
                    <a:lumMod val="75000"/>
                    <a:lumOff val="25000"/>
                  </a:schemeClr>
                </a:solidFill>
              </a:rPr>
            </a:br>
            <a:r>
              <a:rPr lang="en-US" sz="5500" dirty="0">
                <a:solidFill>
                  <a:schemeClr val="tx1">
                    <a:lumMod val="75000"/>
                    <a:lumOff val="25000"/>
                  </a:schemeClr>
                </a:solidFill>
              </a:rPr>
              <a:t>the urgency?</a:t>
            </a:r>
            <a:endParaRPr lang="en-GB" sz="5500" dirty="0">
              <a:solidFill>
                <a:schemeClr val="tx1">
                  <a:lumMod val="75000"/>
                  <a:lumOff val="25000"/>
                </a:schemeClr>
              </a:solidFill>
            </a:endParaRPr>
          </a:p>
        </p:txBody>
      </p:sp>
    </p:spTree>
    <p:extLst>
      <p:ext uri="{BB962C8B-B14F-4D97-AF65-F5344CB8AC3E}">
        <p14:creationId xmlns:p14="http://schemas.microsoft.com/office/powerpoint/2010/main" val="188888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205_TH Policy Papers_03 PPT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426872"/>
            <a:ext cx="10515600" cy="1009651"/>
          </a:xfrm>
        </p:spPr>
        <p:txBody>
          <a:bodyPr/>
          <a:lstStyle/>
          <a:p>
            <a:r>
              <a:rPr lang="en-US" dirty="0">
                <a:solidFill>
                  <a:schemeClr val="tx1">
                    <a:lumMod val="75000"/>
                    <a:lumOff val="25000"/>
                  </a:schemeClr>
                </a:solidFill>
              </a:rPr>
              <a:t>Forests are critical for climate</a:t>
            </a:r>
            <a:endParaRPr lang="en-GB" sz="12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710068" y="1436522"/>
            <a:ext cx="10466579" cy="45399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sz="1800" dirty="0">
                <a:solidFill>
                  <a:schemeClr val="tx1">
                    <a:lumMod val="75000"/>
                    <a:lumOff val="25000"/>
                  </a:schemeClr>
                </a:solidFill>
              </a:rPr>
              <a:t>Forest ecosystems are the largest terrestrial carbon storage, accounting for 92% of all terrestrial biomass globally and storing approximately 400 gigatons of carbon.</a:t>
            </a:r>
            <a:r>
              <a:rPr lang="en-US" sz="1800" baseline="30000" dirty="0">
                <a:solidFill>
                  <a:schemeClr val="tx1">
                    <a:lumMod val="75000"/>
                    <a:lumOff val="25000"/>
                  </a:schemeClr>
                </a:solidFill>
              </a:rPr>
              <a:t>1</a:t>
            </a:r>
            <a:r>
              <a:rPr lang="en-US" sz="1800" dirty="0">
                <a:solidFill>
                  <a:schemeClr val="tx1">
                    <a:lumMod val="75000"/>
                    <a:lumOff val="25000"/>
                  </a:schemeClr>
                </a:solidFill>
              </a:rPr>
              <a:t> </a:t>
            </a:r>
          </a:p>
          <a:p>
            <a:pPr>
              <a:lnSpc>
                <a:spcPct val="100000"/>
              </a:lnSpc>
              <a:spcBef>
                <a:spcPts val="1200"/>
              </a:spcBef>
            </a:pPr>
            <a:r>
              <a:rPr lang="en-US" sz="1800" dirty="0">
                <a:solidFill>
                  <a:schemeClr val="tx1">
                    <a:lumMod val="75000"/>
                    <a:lumOff val="25000"/>
                  </a:schemeClr>
                </a:solidFill>
              </a:rPr>
              <a:t>23% of total anthropogenic greenhouse gas emissions (2007-2016) come from agriculture, forestry and other land uses. About 11% of emissions are from deforestation and conversion of natural ecosystems.</a:t>
            </a:r>
            <a:r>
              <a:rPr lang="en-US" sz="1800" baseline="30000" dirty="0">
                <a:solidFill>
                  <a:schemeClr val="tx1">
                    <a:lumMod val="75000"/>
                    <a:lumOff val="25000"/>
                  </a:schemeClr>
                </a:solidFill>
              </a:rPr>
              <a:t>2</a:t>
            </a:r>
            <a:endParaRPr lang="en-US" sz="1800" dirty="0">
              <a:solidFill>
                <a:schemeClr val="tx1">
                  <a:lumMod val="75000"/>
                  <a:lumOff val="25000"/>
                </a:schemeClr>
              </a:solidFill>
            </a:endParaRPr>
          </a:p>
          <a:p>
            <a:pPr>
              <a:lnSpc>
                <a:spcPct val="100000"/>
              </a:lnSpc>
              <a:spcBef>
                <a:spcPts val="1200"/>
              </a:spcBef>
            </a:pPr>
            <a:r>
              <a:rPr lang="en-US" sz="1800" dirty="0">
                <a:solidFill>
                  <a:schemeClr val="tx1">
                    <a:lumMod val="75000"/>
                    <a:lumOff val="25000"/>
                  </a:schemeClr>
                </a:solidFill>
              </a:rPr>
              <a:t>Tropical primary forests, in particular, are critical for carbon storage and biodiversity </a:t>
            </a:r>
            <a:r>
              <a:rPr lang="en-US" sz="1800" dirty="0">
                <a:solidFill>
                  <a:schemeClr val="tx1">
                    <a:lumMod val="75000"/>
                    <a:lumOff val="25000"/>
                  </a:schemeClr>
                </a:solidFill>
                <a:latin typeface="Calibri" panose="020F0502020204030204" pitchFamily="34" charset="0"/>
                <a:cs typeface="Calibri" panose="020F0502020204030204" pitchFamily="34" charset="0"/>
              </a:rPr>
              <a:t>→ </a:t>
            </a:r>
            <a:r>
              <a:rPr lang="en-US" sz="1800" dirty="0">
                <a:solidFill>
                  <a:schemeClr val="tx1">
                    <a:lumMod val="75000"/>
                    <a:lumOff val="25000"/>
                  </a:schemeClr>
                </a:solidFill>
              </a:rPr>
              <a:t>loss in 2021 resulted in 2.5 Gt of carbon dioxide emissions, equivalent to the annual fossil fuel emissions of India.</a:t>
            </a:r>
            <a:r>
              <a:rPr lang="en-US" sz="1800" baseline="30000" dirty="0">
                <a:solidFill>
                  <a:schemeClr val="tx1">
                    <a:lumMod val="75000"/>
                    <a:lumOff val="25000"/>
                  </a:schemeClr>
                </a:solidFill>
              </a:rPr>
              <a:t>3</a:t>
            </a:r>
            <a:r>
              <a:rPr lang="en-US" sz="1800" dirty="0">
                <a:solidFill>
                  <a:schemeClr val="tx1">
                    <a:lumMod val="75000"/>
                    <a:lumOff val="25000"/>
                  </a:schemeClr>
                </a:solidFill>
              </a:rPr>
              <a:t> </a:t>
            </a:r>
            <a:r>
              <a:rPr lang="en-US" sz="1800" b="1" i="1" dirty="0">
                <a:solidFill>
                  <a:schemeClr val="tx1">
                    <a:lumMod val="75000"/>
                    <a:lumOff val="25000"/>
                  </a:schemeClr>
                </a:solidFill>
              </a:rPr>
              <a:t>See slide 6.</a:t>
            </a:r>
            <a:endParaRPr lang="en-US" sz="1800" b="1" dirty="0">
              <a:solidFill>
                <a:schemeClr val="tx1">
                  <a:lumMod val="75000"/>
                  <a:lumOff val="25000"/>
                </a:schemeClr>
              </a:solidFill>
            </a:endParaRPr>
          </a:p>
          <a:p>
            <a:pPr>
              <a:lnSpc>
                <a:spcPct val="100000"/>
              </a:lnSpc>
              <a:spcBef>
                <a:spcPts val="1200"/>
              </a:spcBef>
            </a:pPr>
            <a:r>
              <a:rPr lang="en-US" sz="1800" dirty="0">
                <a:solidFill>
                  <a:schemeClr val="tx1">
                    <a:lumMod val="75000"/>
                    <a:lumOff val="25000"/>
                  </a:schemeClr>
                </a:solidFill>
              </a:rPr>
              <a:t>Halting deforestation and maintaining forests could avoid emitting 3.6 +/- 2 Gt of carbon dioxide equivalent per year between 2020 and 2050, including about 14% of what is needed up to 2030 to keep planetary warming below 1.5 °C.</a:t>
            </a:r>
            <a:r>
              <a:rPr lang="en-US" sz="1800" baseline="30000" dirty="0">
                <a:solidFill>
                  <a:schemeClr val="tx1">
                    <a:lumMod val="75000"/>
                    <a:lumOff val="25000"/>
                  </a:schemeClr>
                </a:solidFill>
              </a:rPr>
              <a:t>4</a:t>
            </a:r>
            <a:endParaRPr lang="en-US" sz="1800" dirty="0">
              <a:solidFill>
                <a:schemeClr val="tx1">
                  <a:lumMod val="75000"/>
                  <a:lumOff val="25000"/>
                </a:schemeClr>
              </a:solidFill>
            </a:endParaRPr>
          </a:p>
          <a:p>
            <a:pPr marL="0" indent="0">
              <a:lnSpc>
                <a:spcPct val="100000"/>
              </a:lnSpc>
              <a:spcBef>
                <a:spcPts val="600"/>
              </a:spcBef>
              <a:buNone/>
            </a:pPr>
            <a:endParaRPr lang="en-US" sz="2200" dirty="0">
              <a:solidFill>
                <a:schemeClr val="tx1">
                  <a:lumMod val="75000"/>
                  <a:lumOff val="25000"/>
                </a:schemeClr>
              </a:solidFill>
            </a:endParaRPr>
          </a:p>
          <a:p>
            <a:pPr marL="0" indent="0">
              <a:lnSpc>
                <a:spcPct val="100000"/>
              </a:lnSpc>
              <a:spcBef>
                <a:spcPts val="600"/>
              </a:spcBef>
              <a:buNone/>
            </a:pPr>
            <a:endParaRPr lang="en-US" sz="2200" dirty="0">
              <a:solidFill>
                <a:schemeClr val="tx1">
                  <a:lumMod val="75000"/>
                  <a:lumOff val="25000"/>
                </a:schemeClr>
              </a:solidFill>
            </a:endParaRPr>
          </a:p>
          <a:p>
            <a:pPr marL="0" indent="0">
              <a:lnSpc>
                <a:spcPct val="100000"/>
              </a:lnSpc>
              <a:spcBef>
                <a:spcPts val="600"/>
              </a:spcBef>
              <a:buNone/>
            </a:pPr>
            <a:endParaRPr lang="en-US" sz="1000" i="1" dirty="0">
              <a:solidFill>
                <a:schemeClr val="tx1">
                  <a:lumMod val="75000"/>
                  <a:lumOff val="25000"/>
                </a:schemeClr>
              </a:solidFill>
            </a:endParaRPr>
          </a:p>
          <a:p>
            <a:pPr marL="0" indent="0">
              <a:lnSpc>
                <a:spcPct val="100000"/>
              </a:lnSpc>
              <a:spcBef>
                <a:spcPts val="600"/>
              </a:spcBef>
              <a:buNone/>
            </a:pPr>
            <a:r>
              <a:rPr lang="en-US" sz="1000" i="1" dirty="0">
                <a:solidFill>
                  <a:schemeClr val="tx1">
                    <a:lumMod val="75000"/>
                    <a:lumOff val="25000"/>
                  </a:schemeClr>
                </a:solidFill>
              </a:rPr>
              <a:t>Sources: 1) </a:t>
            </a:r>
            <a:r>
              <a:rPr lang="en-US" sz="1000" i="1" dirty="0">
                <a:solidFill>
                  <a:schemeClr val="tx1">
                    <a:lumMod val="75000"/>
                    <a:lumOff val="25000"/>
                  </a:schemeClr>
                </a:solidFill>
                <a:hlinkClick r:id="rId3"/>
              </a:rPr>
              <a:t>Kayler et al. </a:t>
            </a:r>
            <a:r>
              <a:rPr lang="en-US" sz="1000" i="1" dirty="0">
                <a:solidFill>
                  <a:schemeClr val="tx1">
                    <a:lumMod val="75000"/>
                    <a:lumOff val="25000"/>
                  </a:schemeClr>
                </a:solidFill>
              </a:rPr>
              <a:t>(2017), 2) </a:t>
            </a:r>
            <a:r>
              <a:rPr lang="en-US" sz="1000" i="1" dirty="0">
                <a:solidFill>
                  <a:schemeClr val="tx1">
                    <a:lumMod val="75000"/>
                    <a:lumOff val="25000"/>
                  </a:schemeClr>
                </a:solidFill>
                <a:hlinkClick r:id="rId4"/>
              </a:rPr>
              <a:t>IPCC</a:t>
            </a:r>
            <a:r>
              <a:rPr lang="en-US" sz="1000" i="1" dirty="0">
                <a:solidFill>
                  <a:schemeClr val="tx1">
                    <a:lumMod val="75000"/>
                    <a:lumOff val="25000"/>
                  </a:schemeClr>
                </a:solidFill>
              </a:rPr>
              <a:t> (2019), 3) </a:t>
            </a:r>
            <a:r>
              <a:rPr lang="en-US" sz="1000" i="1" dirty="0">
                <a:solidFill>
                  <a:schemeClr val="tx1">
                    <a:lumMod val="75000"/>
                    <a:lumOff val="25000"/>
                  </a:schemeClr>
                </a:solidFill>
                <a:hlinkClick r:id="rId5"/>
              </a:rPr>
              <a:t>University of Maryland / Global Forest Watch </a:t>
            </a:r>
            <a:r>
              <a:rPr lang="en-US" sz="1000" i="1" dirty="0">
                <a:solidFill>
                  <a:schemeClr val="tx1">
                    <a:lumMod val="75000"/>
                    <a:lumOff val="25000"/>
                  </a:schemeClr>
                </a:solidFill>
              </a:rPr>
              <a:t>(2021) and 4) </a:t>
            </a:r>
            <a:r>
              <a:rPr lang="en-US" sz="1000" i="1" dirty="0">
                <a:solidFill>
                  <a:schemeClr val="tx1">
                    <a:lumMod val="75000"/>
                    <a:lumOff val="25000"/>
                  </a:schemeClr>
                </a:solidFill>
                <a:hlinkClick r:id="rId6"/>
              </a:rPr>
              <a:t>FAO</a:t>
            </a:r>
            <a:r>
              <a:rPr lang="en-US" sz="1000" i="1" dirty="0">
                <a:solidFill>
                  <a:schemeClr val="tx1">
                    <a:lumMod val="75000"/>
                    <a:lumOff val="25000"/>
                  </a:schemeClr>
                </a:solidFill>
              </a:rPr>
              <a:t> (2022)</a:t>
            </a:r>
          </a:p>
        </p:txBody>
      </p:sp>
    </p:spTree>
    <p:extLst>
      <p:ext uri="{BB962C8B-B14F-4D97-AF65-F5344CB8AC3E}">
        <p14:creationId xmlns:p14="http://schemas.microsoft.com/office/powerpoint/2010/main" val="1569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2205_TH Policy Papers_03 PPT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26" name="Picture 2" descr="global forest carbon flux map">
            <a:extLst>
              <a:ext uri="{FF2B5EF4-FFF2-40B4-BE49-F238E27FC236}">
                <a16:creationId xmlns:a16="http://schemas.microsoft.com/office/drawing/2014/main" id="{2E420428-3561-F02A-9297-E572D37E58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566334" y="160904"/>
            <a:ext cx="9429544" cy="5883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0EAD777-587A-C8CB-5E4F-7F3F2BFC403F}"/>
              </a:ext>
            </a:extLst>
          </p:cNvPr>
          <p:cNvSpPr txBox="1"/>
          <p:nvPr/>
        </p:nvSpPr>
        <p:spPr>
          <a:xfrm>
            <a:off x="3541636" y="5474360"/>
            <a:ext cx="1884811" cy="276999"/>
          </a:xfrm>
          <a:prstGeom prst="rect">
            <a:avLst/>
          </a:prstGeom>
          <a:noFill/>
        </p:spPr>
        <p:txBody>
          <a:bodyPr wrap="none" rtlCol="0">
            <a:spAutoFit/>
          </a:bodyPr>
          <a:lstStyle/>
          <a:p>
            <a:r>
              <a:rPr lang="en-US" sz="1200" i="1" dirty="0">
                <a:solidFill>
                  <a:schemeClr val="tx1">
                    <a:lumMod val="75000"/>
                    <a:lumOff val="25000"/>
                  </a:schemeClr>
                </a:solidFill>
                <a:hlinkClick r:id="rId5"/>
              </a:rPr>
              <a:t>Global Forest Watch</a:t>
            </a:r>
            <a:r>
              <a:rPr lang="en-US" sz="1200" i="1" dirty="0">
                <a:solidFill>
                  <a:schemeClr val="tx1">
                    <a:lumMod val="75000"/>
                    <a:lumOff val="25000"/>
                  </a:schemeClr>
                </a:solidFill>
              </a:rPr>
              <a:t> (2021)</a:t>
            </a:r>
            <a:endParaRPr lang="en-GB" sz="1200" dirty="0"/>
          </a:p>
        </p:txBody>
      </p:sp>
    </p:spTree>
    <p:extLst>
      <p:ext uri="{BB962C8B-B14F-4D97-AF65-F5344CB8AC3E}">
        <p14:creationId xmlns:p14="http://schemas.microsoft.com/office/powerpoint/2010/main" val="48014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2205_TH Policy Papers_03 PPT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200" y="426872"/>
            <a:ext cx="10515600" cy="1009651"/>
          </a:xfrm>
        </p:spPr>
        <p:txBody>
          <a:bodyPr/>
          <a:lstStyle/>
          <a:p>
            <a:r>
              <a:rPr lang="en-US" dirty="0">
                <a:solidFill>
                  <a:schemeClr val="tx1">
                    <a:lumMod val="75000"/>
                    <a:lumOff val="25000"/>
                  </a:schemeClr>
                </a:solidFill>
              </a:rPr>
              <a:t>Deforestation and forest degradation</a:t>
            </a:r>
            <a:endParaRPr lang="en-GB" sz="12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38200" y="1322970"/>
            <a:ext cx="10984934" cy="4603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500" b="1" dirty="0">
                <a:solidFill>
                  <a:schemeClr val="tx1">
                    <a:lumMod val="75000"/>
                    <a:lumOff val="25000"/>
                  </a:schemeClr>
                </a:solidFill>
              </a:rPr>
              <a:t>Deforestation</a:t>
            </a:r>
          </a:p>
          <a:p>
            <a:pPr>
              <a:lnSpc>
                <a:spcPct val="100000"/>
              </a:lnSpc>
              <a:spcBef>
                <a:spcPts val="600"/>
              </a:spcBef>
            </a:pPr>
            <a:r>
              <a:rPr lang="en-US" sz="1500" dirty="0">
                <a:solidFill>
                  <a:schemeClr val="tx1">
                    <a:lumMod val="75000"/>
                    <a:lumOff val="25000"/>
                  </a:schemeClr>
                </a:solidFill>
              </a:rPr>
              <a:t>More than 96% of human-caused, permanent removal of forest cover occurs in the tropics.</a:t>
            </a:r>
            <a:r>
              <a:rPr lang="en-US" sz="1500" baseline="30000" dirty="0">
                <a:solidFill>
                  <a:schemeClr val="tx1">
                    <a:lumMod val="75000"/>
                    <a:lumOff val="25000"/>
                  </a:schemeClr>
                </a:solidFill>
              </a:rPr>
              <a:t>1</a:t>
            </a:r>
            <a:endParaRPr lang="en-US" sz="1500" dirty="0">
              <a:solidFill>
                <a:schemeClr val="tx1">
                  <a:lumMod val="75000"/>
                  <a:lumOff val="25000"/>
                </a:schemeClr>
              </a:solidFill>
            </a:endParaRPr>
          </a:p>
          <a:p>
            <a:pPr>
              <a:lnSpc>
                <a:spcPct val="100000"/>
              </a:lnSpc>
              <a:spcBef>
                <a:spcPts val="600"/>
              </a:spcBef>
            </a:pPr>
            <a:r>
              <a:rPr lang="en-US" sz="1500" dirty="0">
                <a:solidFill>
                  <a:schemeClr val="tx1">
                    <a:lumMod val="75000"/>
                    <a:lumOff val="25000"/>
                  </a:schemeClr>
                </a:solidFill>
              </a:rPr>
              <a:t>The tropics lost 11.1 million hectares of tree cover in 2021, with Brazil, DRC, Bolivia and Indonesia among the most affected countries.</a:t>
            </a:r>
            <a:r>
              <a:rPr lang="en-US" sz="1500" baseline="30000" dirty="0">
                <a:solidFill>
                  <a:schemeClr val="tx1">
                    <a:lumMod val="75000"/>
                    <a:lumOff val="25000"/>
                  </a:schemeClr>
                </a:solidFill>
              </a:rPr>
              <a:t>2</a:t>
            </a:r>
            <a:endParaRPr lang="en-US" sz="1500" dirty="0">
              <a:solidFill>
                <a:schemeClr val="tx1">
                  <a:lumMod val="75000"/>
                  <a:lumOff val="25000"/>
                </a:schemeClr>
              </a:solidFill>
            </a:endParaRPr>
          </a:p>
          <a:p>
            <a:pPr>
              <a:lnSpc>
                <a:spcPct val="100000"/>
              </a:lnSpc>
              <a:spcBef>
                <a:spcPts val="600"/>
              </a:spcBef>
            </a:pPr>
            <a:r>
              <a:rPr lang="en-US" sz="1500" dirty="0">
                <a:solidFill>
                  <a:schemeClr val="tx1">
                    <a:lumMod val="75000"/>
                    <a:lumOff val="25000"/>
                  </a:schemeClr>
                </a:solidFill>
              </a:rPr>
              <a:t>Of the above, 3.75 million hectares (34% of total) occurred within tropical primary forests.</a:t>
            </a:r>
            <a:r>
              <a:rPr lang="en-US" sz="1500" baseline="30000" dirty="0">
                <a:solidFill>
                  <a:schemeClr val="tx1">
                    <a:lumMod val="75000"/>
                    <a:lumOff val="25000"/>
                  </a:schemeClr>
                </a:solidFill>
              </a:rPr>
              <a:t>2</a:t>
            </a:r>
            <a:r>
              <a:rPr lang="en-US" sz="1500" dirty="0">
                <a:solidFill>
                  <a:schemeClr val="tx1">
                    <a:lumMod val="75000"/>
                    <a:lumOff val="25000"/>
                  </a:schemeClr>
                </a:solidFill>
              </a:rPr>
              <a:t> </a:t>
            </a:r>
            <a:r>
              <a:rPr lang="en-US" sz="1500" b="1" i="1" dirty="0">
                <a:solidFill>
                  <a:schemeClr val="tx1">
                    <a:lumMod val="75000"/>
                    <a:lumOff val="25000"/>
                  </a:schemeClr>
                </a:solidFill>
              </a:rPr>
              <a:t>See slide 8.</a:t>
            </a:r>
          </a:p>
          <a:p>
            <a:pPr>
              <a:lnSpc>
                <a:spcPct val="100000"/>
              </a:lnSpc>
              <a:spcBef>
                <a:spcPts val="600"/>
              </a:spcBef>
            </a:pPr>
            <a:r>
              <a:rPr lang="en-US" sz="1500" dirty="0">
                <a:solidFill>
                  <a:schemeClr val="tx1">
                    <a:lumMod val="75000"/>
                    <a:lumOff val="25000"/>
                  </a:schemeClr>
                </a:solidFill>
              </a:rPr>
              <a:t>In recent years, tropical primary forest loss has been in decline only in Indonesia and Malaysia.</a:t>
            </a:r>
            <a:r>
              <a:rPr lang="en-US" sz="1500" baseline="30000" dirty="0">
                <a:solidFill>
                  <a:schemeClr val="tx1">
                    <a:lumMod val="75000"/>
                    <a:lumOff val="25000"/>
                  </a:schemeClr>
                </a:solidFill>
              </a:rPr>
              <a:t>2</a:t>
            </a:r>
            <a:endParaRPr lang="en-US" sz="1500" dirty="0">
              <a:solidFill>
                <a:schemeClr val="tx1">
                  <a:lumMod val="75000"/>
                  <a:lumOff val="25000"/>
                </a:schemeClr>
              </a:solidFill>
            </a:endParaRPr>
          </a:p>
          <a:p>
            <a:pPr>
              <a:lnSpc>
                <a:spcPct val="100000"/>
              </a:lnSpc>
              <a:spcBef>
                <a:spcPts val="600"/>
              </a:spcBef>
            </a:pPr>
            <a:r>
              <a:rPr lang="en-US" sz="1500" dirty="0">
                <a:solidFill>
                  <a:schemeClr val="tx1">
                    <a:lumMod val="75000"/>
                    <a:lumOff val="25000"/>
                  </a:schemeClr>
                </a:solidFill>
              </a:rPr>
              <a:t>Forest loss in boreal and temperate zones is primarily caused by forestry and wildfires, which are often temporary disturbances to forest cover followed by re-planting or regrowth.</a:t>
            </a:r>
            <a:r>
              <a:rPr lang="en-US" sz="1500" baseline="30000" dirty="0">
                <a:solidFill>
                  <a:schemeClr val="tx1">
                    <a:lumMod val="75000"/>
                    <a:lumOff val="25000"/>
                  </a:schemeClr>
                </a:solidFill>
              </a:rPr>
              <a:t>1</a:t>
            </a:r>
            <a:r>
              <a:rPr lang="en-US" sz="1500" dirty="0">
                <a:solidFill>
                  <a:schemeClr val="tx1">
                    <a:lumMod val="75000"/>
                    <a:lumOff val="25000"/>
                  </a:schemeClr>
                </a:solidFill>
              </a:rPr>
              <a:t> These temporary disturbances can, however, lead to the loss of soil carbon.</a:t>
            </a:r>
          </a:p>
          <a:p>
            <a:pPr marL="0" indent="0">
              <a:lnSpc>
                <a:spcPct val="100000"/>
              </a:lnSpc>
              <a:spcBef>
                <a:spcPts val="600"/>
              </a:spcBef>
              <a:buNone/>
            </a:pPr>
            <a:endParaRPr lang="en-US" sz="1500" dirty="0">
              <a:solidFill>
                <a:schemeClr val="tx1">
                  <a:lumMod val="75000"/>
                  <a:lumOff val="25000"/>
                </a:schemeClr>
              </a:solidFill>
            </a:endParaRPr>
          </a:p>
          <a:p>
            <a:pPr marL="0" indent="0">
              <a:lnSpc>
                <a:spcPct val="100000"/>
              </a:lnSpc>
              <a:spcBef>
                <a:spcPts val="600"/>
              </a:spcBef>
              <a:buNone/>
            </a:pPr>
            <a:r>
              <a:rPr lang="en-US" sz="1500" b="1" dirty="0">
                <a:solidFill>
                  <a:schemeClr val="tx1">
                    <a:lumMod val="75000"/>
                    <a:lumOff val="25000"/>
                  </a:schemeClr>
                </a:solidFill>
              </a:rPr>
              <a:t>Forest degradation</a:t>
            </a:r>
          </a:p>
          <a:p>
            <a:pPr>
              <a:lnSpc>
                <a:spcPct val="100000"/>
              </a:lnSpc>
              <a:spcBef>
                <a:spcPts val="600"/>
              </a:spcBef>
            </a:pPr>
            <a:r>
              <a:rPr lang="en-US" sz="1500" dirty="0">
                <a:solidFill>
                  <a:schemeClr val="tx1">
                    <a:lumMod val="75000"/>
                    <a:lumOff val="25000"/>
                  </a:schemeClr>
                </a:solidFill>
              </a:rPr>
              <a:t>In addition to deforestation, forest ecosystems are also fragmenting and degrading (e.g. due to illegal or unsustainable logging).</a:t>
            </a:r>
            <a:r>
              <a:rPr lang="en-US" sz="1500" baseline="30000" dirty="0">
                <a:solidFill>
                  <a:schemeClr val="tx1">
                    <a:lumMod val="75000"/>
                    <a:lumOff val="25000"/>
                  </a:schemeClr>
                </a:solidFill>
              </a:rPr>
              <a:t>3</a:t>
            </a:r>
            <a:endParaRPr lang="en-US" sz="1500" dirty="0">
              <a:solidFill>
                <a:schemeClr val="tx1">
                  <a:lumMod val="75000"/>
                  <a:lumOff val="25000"/>
                </a:schemeClr>
              </a:solidFill>
            </a:endParaRPr>
          </a:p>
          <a:p>
            <a:pPr>
              <a:lnSpc>
                <a:spcPct val="100000"/>
              </a:lnSpc>
              <a:spcBef>
                <a:spcPts val="600"/>
              </a:spcBef>
            </a:pPr>
            <a:r>
              <a:rPr lang="en-US" sz="1500" dirty="0">
                <a:solidFill>
                  <a:schemeClr val="tx1">
                    <a:lumMod val="75000"/>
                    <a:lumOff val="25000"/>
                  </a:schemeClr>
                </a:solidFill>
              </a:rPr>
              <a:t>Forest degradation often leads to deforestation, especially in the tropics.</a:t>
            </a:r>
            <a:r>
              <a:rPr lang="en-US" sz="1500" baseline="30000" dirty="0">
                <a:solidFill>
                  <a:schemeClr val="tx1">
                    <a:lumMod val="75000"/>
                    <a:lumOff val="25000"/>
                  </a:schemeClr>
                </a:solidFill>
              </a:rPr>
              <a:t>3</a:t>
            </a:r>
            <a:endParaRPr lang="en-US" sz="1500" dirty="0">
              <a:solidFill>
                <a:schemeClr val="tx1">
                  <a:lumMod val="75000"/>
                  <a:lumOff val="25000"/>
                </a:schemeClr>
              </a:solidFill>
            </a:endParaRPr>
          </a:p>
          <a:p>
            <a:pPr>
              <a:lnSpc>
                <a:spcPct val="100000"/>
              </a:lnSpc>
              <a:spcBef>
                <a:spcPts val="600"/>
              </a:spcBef>
            </a:pPr>
            <a:r>
              <a:rPr lang="en-US" sz="1500" dirty="0">
                <a:solidFill>
                  <a:schemeClr val="tx1">
                    <a:lumMod val="75000"/>
                    <a:lumOff val="25000"/>
                  </a:schemeClr>
                </a:solidFill>
              </a:rPr>
              <a:t>In the tropics, forest degradation accounts for 33% of the observed changes in forest cover in 1990 - 2020.</a:t>
            </a:r>
            <a:r>
              <a:rPr lang="en-US" sz="1500" baseline="30000" dirty="0">
                <a:solidFill>
                  <a:schemeClr val="tx1">
                    <a:lumMod val="75000"/>
                    <a:lumOff val="25000"/>
                  </a:schemeClr>
                </a:solidFill>
              </a:rPr>
              <a:t>3</a:t>
            </a:r>
            <a:endParaRPr lang="en-US" sz="1500" dirty="0">
              <a:solidFill>
                <a:schemeClr val="tx1">
                  <a:lumMod val="75000"/>
                  <a:lumOff val="25000"/>
                </a:schemeClr>
              </a:solidFill>
            </a:endParaRPr>
          </a:p>
          <a:p>
            <a:pPr>
              <a:lnSpc>
                <a:spcPct val="100000"/>
              </a:lnSpc>
              <a:spcBef>
                <a:spcPts val="600"/>
              </a:spcBef>
            </a:pPr>
            <a:r>
              <a:rPr lang="en-US" sz="1500" dirty="0">
                <a:solidFill>
                  <a:schemeClr val="tx1">
                    <a:lumMod val="75000"/>
                    <a:lumOff val="25000"/>
                  </a:schemeClr>
                </a:solidFill>
              </a:rPr>
              <a:t>Without a reduction of the present disturbance rates, it is estimated that undisturbed forests will disappear in large tropical humid regions by 2050.</a:t>
            </a:r>
            <a:r>
              <a:rPr lang="en-US" sz="1500" baseline="30000" dirty="0">
                <a:solidFill>
                  <a:schemeClr val="tx1">
                    <a:lumMod val="75000"/>
                    <a:lumOff val="25000"/>
                  </a:schemeClr>
                </a:solidFill>
              </a:rPr>
              <a:t>3</a:t>
            </a:r>
            <a:endParaRPr lang="en-US" sz="1500" i="1" dirty="0">
              <a:solidFill>
                <a:schemeClr val="tx1">
                  <a:lumMod val="75000"/>
                  <a:lumOff val="25000"/>
                </a:schemeClr>
              </a:solidFill>
            </a:endParaRPr>
          </a:p>
          <a:p>
            <a:pPr marL="0" indent="0">
              <a:lnSpc>
                <a:spcPct val="100000"/>
              </a:lnSpc>
              <a:spcBef>
                <a:spcPts val="600"/>
              </a:spcBef>
              <a:buNone/>
            </a:pPr>
            <a:endParaRPr lang="en-US" sz="1000" i="1" dirty="0">
              <a:solidFill>
                <a:schemeClr val="tx1">
                  <a:lumMod val="75000"/>
                  <a:lumOff val="25000"/>
                </a:schemeClr>
              </a:solidFill>
            </a:endParaRPr>
          </a:p>
          <a:p>
            <a:pPr marL="0" indent="0">
              <a:lnSpc>
                <a:spcPct val="100000"/>
              </a:lnSpc>
              <a:spcBef>
                <a:spcPts val="600"/>
              </a:spcBef>
              <a:buNone/>
            </a:pPr>
            <a:r>
              <a:rPr lang="en-US" sz="1000" i="1" dirty="0">
                <a:solidFill>
                  <a:schemeClr val="tx1">
                    <a:lumMod val="75000"/>
                    <a:lumOff val="25000"/>
                  </a:schemeClr>
                </a:solidFill>
              </a:rPr>
              <a:t>Sources 1) </a:t>
            </a:r>
            <a:r>
              <a:rPr lang="en-US" sz="1000" i="1" dirty="0">
                <a:solidFill>
                  <a:schemeClr val="tx1">
                    <a:lumMod val="75000"/>
                    <a:lumOff val="25000"/>
                  </a:schemeClr>
                </a:solidFill>
                <a:hlinkClick r:id="rId3"/>
              </a:rPr>
              <a:t>WRI</a:t>
            </a:r>
            <a:r>
              <a:rPr lang="en-US" sz="1000" i="1" dirty="0">
                <a:solidFill>
                  <a:schemeClr val="tx1">
                    <a:lumMod val="75000"/>
                    <a:lumOff val="25000"/>
                  </a:schemeClr>
                </a:solidFill>
              </a:rPr>
              <a:t> (2022), 2) </a:t>
            </a:r>
            <a:r>
              <a:rPr lang="en-US" sz="1000" i="1" dirty="0">
                <a:solidFill>
                  <a:schemeClr val="tx1">
                    <a:lumMod val="75000"/>
                    <a:lumOff val="25000"/>
                  </a:schemeClr>
                </a:solidFill>
                <a:hlinkClick r:id="rId4"/>
              </a:rPr>
              <a:t>University of Maryland / Global Forest Watch </a:t>
            </a:r>
            <a:r>
              <a:rPr lang="en-US" sz="1000" i="1" dirty="0">
                <a:solidFill>
                  <a:schemeClr val="tx1">
                    <a:lumMod val="75000"/>
                    <a:lumOff val="25000"/>
                  </a:schemeClr>
                </a:solidFill>
              </a:rPr>
              <a:t>(2021) and 3) </a:t>
            </a:r>
            <a:r>
              <a:rPr lang="en-US" sz="1000" i="1" dirty="0">
                <a:solidFill>
                  <a:schemeClr val="tx1">
                    <a:lumMod val="75000"/>
                    <a:lumOff val="25000"/>
                  </a:schemeClr>
                </a:solidFill>
                <a:hlinkClick r:id="rId5"/>
              </a:rPr>
              <a:t>Vancutsen et al.</a:t>
            </a:r>
            <a:r>
              <a:rPr lang="en-US" sz="1000" i="1" dirty="0">
                <a:solidFill>
                  <a:schemeClr val="tx1">
                    <a:lumMod val="75000"/>
                    <a:lumOff val="25000"/>
                  </a:schemeClr>
                </a:solidFill>
              </a:rPr>
              <a:t> (2021)</a:t>
            </a:r>
            <a:endParaRPr lang="en-US" sz="2000" dirty="0">
              <a:solidFill>
                <a:schemeClr val="tx1">
                  <a:lumMod val="75000"/>
                  <a:lumOff val="25000"/>
                </a:schemeClr>
              </a:solidFill>
            </a:endParaRPr>
          </a:p>
          <a:p>
            <a:endParaRPr lang="en-GB" dirty="0">
              <a:solidFill>
                <a:schemeClr val="tx1">
                  <a:lumMod val="75000"/>
                  <a:lumOff val="25000"/>
                </a:schemeClr>
              </a:solidFill>
            </a:endParaRPr>
          </a:p>
        </p:txBody>
      </p:sp>
    </p:spTree>
    <p:extLst>
      <p:ext uri="{BB962C8B-B14F-4D97-AF65-F5344CB8AC3E}">
        <p14:creationId xmlns:p14="http://schemas.microsoft.com/office/powerpoint/2010/main" val="404365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202205_TH Policy Papers_03 PPT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Chart, bar chart&#10;&#10;Description automatically generated">
            <a:hlinkClick r:id="rId3"/>
            <a:extLst>
              <a:ext uri="{FF2B5EF4-FFF2-40B4-BE49-F238E27FC236}">
                <a16:creationId xmlns:a16="http://schemas.microsoft.com/office/drawing/2014/main" id="{CE9F24A7-AD50-8606-AC04-6CDC00474E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8659" y="164765"/>
            <a:ext cx="8014681" cy="5782235"/>
          </a:xfrm>
          <a:prstGeom prst="rect">
            <a:avLst/>
          </a:prstGeom>
        </p:spPr>
      </p:pic>
    </p:spTree>
    <p:extLst>
      <p:ext uri="{BB962C8B-B14F-4D97-AF65-F5344CB8AC3E}">
        <p14:creationId xmlns:p14="http://schemas.microsoft.com/office/powerpoint/2010/main" val="89738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2205_TH Policy Papers_03 PPT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82E2DA-4357-CDE7-E6DA-DA6AA8217B66}"/>
              </a:ext>
            </a:extLst>
          </p:cNvPr>
          <p:cNvSpPr>
            <a:spLocks noGrp="1"/>
          </p:cNvSpPr>
          <p:nvPr>
            <p:ph type="title"/>
          </p:nvPr>
        </p:nvSpPr>
        <p:spPr>
          <a:xfrm>
            <a:off x="838199" y="426872"/>
            <a:ext cx="11096847" cy="1009651"/>
          </a:xfrm>
        </p:spPr>
        <p:txBody>
          <a:bodyPr>
            <a:normAutofit/>
          </a:bodyPr>
          <a:lstStyle/>
          <a:p>
            <a:r>
              <a:rPr lang="en-US" dirty="0">
                <a:solidFill>
                  <a:schemeClr val="tx1">
                    <a:lumMod val="75000"/>
                    <a:lumOff val="25000"/>
                  </a:schemeClr>
                </a:solidFill>
              </a:rPr>
              <a:t>Deforestation impacts livelihoods and wellbeing</a:t>
            </a:r>
            <a:br>
              <a:rPr lang="en-US" dirty="0">
                <a:solidFill>
                  <a:schemeClr val="tx1">
                    <a:lumMod val="75000"/>
                    <a:lumOff val="25000"/>
                  </a:schemeClr>
                </a:solidFill>
              </a:rPr>
            </a:br>
            <a:endParaRPr lang="en-GB" sz="12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F7BDF564-3C1A-7819-D42F-7EF02DA0A161}"/>
              </a:ext>
            </a:extLst>
          </p:cNvPr>
          <p:cNvSpPr txBox="1">
            <a:spLocks/>
          </p:cNvSpPr>
          <p:nvPr/>
        </p:nvSpPr>
        <p:spPr>
          <a:xfrm>
            <a:off x="862710" y="1436523"/>
            <a:ext cx="10466579" cy="45332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sz="1800" dirty="0">
                <a:solidFill>
                  <a:schemeClr val="tx1">
                    <a:lumMod val="75000"/>
                    <a:lumOff val="25000"/>
                  </a:schemeClr>
                </a:solidFill>
              </a:rPr>
              <a:t>About 33 million people are estimated to work directly in the formal and informal forest sector. The sector contributed (directly, indirectly and induced) more than USD 1.52 trillion to world gross domestic product in 2015.</a:t>
            </a:r>
            <a:r>
              <a:rPr lang="en-US" sz="1800" baseline="30000" dirty="0">
                <a:solidFill>
                  <a:schemeClr val="tx1">
                    <a:lumMod val="75000"/>
                    <a:lumOff val="25000"/>
                  </a:schemeClr>
                </a:solidFill>
              </a:rPr>
              <a:t>1</a:t>
            </a:r>
            <a:endParaRPr lang="en-US" sz="1800" dirty="0">
              <a:solidFill>
                <a:schemeClr val="tx1">
                  <a:lumMod val="75000"/>
                  <a:lumOff val="25000"/>
                </a:schemeClr>
              </a:solidFill>
            </a:endParaRPr>
          </a:p>
          <a:p>
            <a:pPr>
              <a:lnSpc>
                <a:spcPct val="100000"/>
              </a:lnSpc>
              <a:spcBef>
                <a:spcPts val="1200"/>
              </a:spcBef>
            </a:pPr>
            <a:r>
              <a:rPr lang="en-US" sz="1800" dirty="0">
                <a:solidFill>
                  <a:schemeClr val="tx1">
                    <a:lumMod val="75000"/>
                    <a:lumOff val="25000"/>
                  </a:schemeClr>
                </a:solidFill>
              </a:rPr>
              <a:t>In developing countries environmental income accounts for 28% of total household income, 77% of which comes from natural forests.</a:t>
            </a:r>
            <a:r>
              <a:rPr lang="en-US" sz="1800" baseline="30000" dirty="0">
                <a:solidFill>
                  <a:schemeClr val="tx1">
                    <a:lumMod val="75000"/>
                    <a:lumOff val="25000"/>
                  </a:schemeClr>
                </a:solidFill>
              </a:rPr>
              <a:t>2</a:t>
            </a:r>
            <a:r>
              <a:rPr lang="en-US" sz="1800" dirty="0">
                <a:solidFill>
                  <a:schemeClr val="tx1">
                    <a:lumMod val="75000"/>
                    <a:lumOff val="25000"/>
                  </a:schemeClr>
                </a:solidFill>
              </a:rPr>
              <a:t>  </a:t>
            </a:r>
          </a:p>
          <a:p>
            <a:pPr>
              <a:lnSpc>
                <a:spcPct val="100000"/>
              </a:lnSpc>
              <a:spcBef>
                <a:spcPts val="1200"/>
              </a:spcBef>
            </a:pPr>
            <a:r>
              <a:rPr lang="en-US" sz="1800" dirty="0">
                <a:solidFill>
                  <a:schemeClr val="tx1">
                    <a:lumMod val="75000"/>
                    <a:lumOff val="25000"/>
                  </a:schemeClr>
                </a:solidFill>
              </a:rPr>
              <a:t>Estimated 3.5 – 5.76 billion people use non-timber forest products for own use or to support livelihoods, supporting food security and nutrition of especially in remote areas in the tropics and subtropics.</a:t>
            </a:r>
            <a:r>
              <a:rPr lang="en-US" sz="1800" baseline="30000" dirty="0">
                <a:solidFill>
                  <a:schemeClr val="tx1">
                    <a:lumMod val="75000"/>
                    <a:lumOff val="25000"/>
                  </a:schemeClr>
                </a:solidFill>
              </a:rPr>
              <a:t>1</a:t>
            </a:r>
            <a:r>
              <a:rPr lang="en-US" sz="1800" dirty="0">
                <a:solidFill>
                  <a:schemeClr val="tx1">
                    <a:lumMod val="75000"/>
                    <a:lumOff val="25000"/>
                  </a:schemeClr>
                </a:solidFill>
              </a:rPr>
              <a:t> </a:t>
            </a:r>
          </a:p>
          <a:p>
            <a:pPr>
              <a:lnSpc>
                <a:spcPct val="100000"/>
              </a:lnSpc>
              <a:spcBef>
                <a:spcPts val="1200"/>
              </a:spcBef>
            </a:pPr>
            <a:r>
              <a:rPr lang="en-US" sz="1800" dirty="0">
                <a:solidFill>
                  <a:schemeClr val="tx1">
                    <a:lumMod val="75000"/>
                    <a:lumOff val="25000"/>
                  </a:schemeClr>
                </a:solidFill>
              </a:rPr>
              <a:t>Deforestation and forest fragmentation can increase the risk of viral disease outbreaks.</a:t>
            </a:r>
            <a:r>
              <a:rPr lang="en-US" sz="1800" baseline="30000" dirty="0">
                <a:solidFill>
                  <a:schemeClr val="tx1">
                    <a:lumMod val="75000"/>
                    <a:lumOff val="25000"/>
                  </a:schemeClr>
                </a:solidFill>
              </a:rPr>
              <a:t>1</a:t>
            </a:r>
            <a:endParaRPr lang="en-US" sz="1800" dirty="0">
              <a:solidFill>
                <a:schemeClr val="tx1">
                  <a:lumMod val="75000"/>
                  <a:lumOff val="25000"/>
                </a:schemeClr>
              </a:solidFill>
            </a:endParaRPr>
          </a:p>
          <a:p>
            <a:pPr marL="0" indent="0">
              <a:lnSpc>
                <a:spcPct val="100000"/>
              </a:lnSpc>
              <a:spcBef>
                <a:spcPts val="600"/>
              </a:spcBef>
              <a:buNone/>
            </a:pPr>
            <a:endParaRPr lang="en-US" sz="2200" dirty="0">
              <a:solidFill>
                <a:schemeClr val="tx1">
                  <a:lumMod val="75000"/>
                  <a:lumOff val="25000"/>
                </a:schemeClr>
              </a:solidFill>
            </a:endParaRPr>
          </a:p>
          <a:p>
            <a:pPr marL="0" indent="0">
              <a:lnSpc>
                <a:spcPct val="100000"/>
              </a:lnSpc>
              <a:spcBef>
                <a:spcPts val="600"/>
              </a:spcBef>
              <a:buNone/>
            </a:pPr>
            <a:endParaRPr lang="en-US" sz="2200" dirty="0">
              <a:solidFill>
                <a:schemeClr val="tx1">
                  <a:lumMod val="75000"/>
                  <a:lumOff val="25000"/>
                </a:schemeClr>
              </a:solidFill>
            </a:endParaRPr>
          </a:p>
          <a:p>
            <a:pPr marL="0" indent="0">
              <a:lnSpc>
                <a:spcPct val="100000"/>
              </a:lnSpc>
              <a:spcBef>
                <a:spcPts val="600"/>
              </a:spcBef>
              <a:buNone/>
            </a:pPr>
            <a:endParaRPr lang="en-US" sz="1000" i="1" dirty="0">
              <a:solidFill>
                <a:schemeClr val="tx1">
                  <a:lumMod val="75000"/>
                  <a:lumOff val="25000"/>
                </a:schemeClr>
              </a:solidFill>
            </a:endParaRPr>
          </a:p>
          <a:p>
            <a:pPr marL="0" indent="0">
              <a:lnSpc>
                <a:spcPct val="100000"/>
              </a:lnSpc>
              <a:spcBef>
                <a:spcPts val="600"/>
              </a:spcBef>
              <a:buNone/>
            </a:pPr>
            <a:endParaRPr lang="en-US" sz="1000" i="1" dirty="0">
              <a:solidFill>
                <a:schemeClr val="tx1">
                  <a:lumMod val="75000"/>
                  <a:lumOff val="25000"/>
                </a:schemeClr>
              </a:solidFill>
            </a:endParaRPr>
          </a:p>
          <a:p>
            <a:pPr marL="0" indent="0">
              <a:lnSpc>
                <a:spcPct val="100000"/>
              </a:lnSpc>
              <a:spcBef>
                <a:spcPts val="600"/>
              </a:spcBef>
              <a:buNone/>
            </a:pPr>
            <a:r>
              <a:rPr lang="en-US" sz="1000" i="1" dirty="0">
                <a:solidFill>
                  <a:schemeClr val="tx1">
                    <a:lumMod val="75000"/>
                    <a:lumOff val="25000"/>
                  </a:schemeClr>
                </a:solidFill>
              </a:rPr>
              <a:t>Sources: 1) </a:t>
            </a:r>
            <a:r>
              <a:rPr lang="en-US" sz="1000" i="1" dirty="0">
                <a:solidFill>
                  <a:schemeClr val="tx1">
                    <a:lumMod val="75000"/>
                    <a:lumOff val="25000"/>
                  </a:schemeClr>
                </a:solidFill>
                <a:hlinkClick r:id="rId3"/>
              </a:rPr>
              <a:t>FAO</a:t>
            </a:r>
            <a:r>
              <a:rPr lang="en-US" sz="1000" i="1" dirty="0">
                <a:solidFill>
                  <a:schemeClr val="tx1">
                    <a:lumMod val="75000"/>
                    <a:lumOff val="25000"/>
                  </a:schemeClr>
                </a:solidFill>
              </a:rPr>
              <a:t> (2022) and 2) </a:t>
            </a:r>
            <a:r>
              <a:rPr lang="en-US" sz="1000" i="1" dirty="0">
                <a:solidFill>
                  <a:schemeClr val="tx1">
                    <a:lumMod val="75000"/>
                    <a:lumOff val="25000"/>
                  </a:schemeClr>
                </a:solidFill>
                <a:hlinkClick r:id="rId4"/>
              </a:rPr>
              <a:t>Angelsen et al.</a:t>
            </a:r>
            <a:r>
              <a:rPr lang="en-US" sz="1000" i="1" dirty="0">
                <a:solidFill>
                  <a:schemeClr val="tx1">
                    <a:lumMod val="75000"/>
                    <a:lumOff val="25000"/>
                  </a:schemeClr>
                </a:solidFill>
              </a:rPr>
              <a:t> (2014)</a:t>
            </a:r>
            <a:endParaRPr lang="en-US" sz="1000" i="1" dirty="0">
              <a:solidFill>
                <a:schemeClr val="tx1">
                  <a:lumMod val="75000"/>
                  <a:lumOff val="25000"/>
                </a:schemeClr>
              </a:solidFill>
              <a:highlight>
                <a:srgbClr val="FFFF00"/>
              </a:highlight>
            </a:endParaRPr>
          </a:p>
        </p:txBody>
      </p:sp>
    </p:spTree>
    <p:extLst>
      <p:ext uri="{BB962C8B-B14F-4D97-AF65-F5344CB8AC3E}">
        <p14:creationId xmlns:p14="http://schemas.microsoft.com/office/powerpoint/2010/main" val="2751515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37100</TotalTime>
  <Words>5946</Words>
  <Application>Microsoft Office PowerPoint</Application>
  <PresentationFormat>Widescreen</PresentationFormat>
  <Paragraphs>322</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Sustainable supply chains and deforestation</vt:lpstr>
      <vt:lpstr>PowerPoint Presentation</vt:lpstr>
      <vt:lpstr>PowerPoint Presentation</vt:lpstr>
      <vt:lpstr>PowerPoint Presentation</vt:lpstr>
      <vt:lpstr>Forests are critical for climate</vt:lpstr>
      <vt:lpstr>PowerPoint Presentation</vt:lpstr>
      <vt:lpstr>Deforestation and forest degradation</vt:lpstr>
      <vt:lpstr>PowerPoint Presentation</vt:lpstr>
      <vt:lpstr>Deforestation impacts livelihoods and wellbeing </vt:lpstr>
      <vt:lpstr>Where is deforestation happening?</vt:lpstr>
      <vt:lpstr>PowerPoint Presentation</vt:lpstr>
      <vt:lpstr>Drivers of deforestation (1/2)</vt:lpstr>
      <vt:lpstr>Drivers of deforestation (2/2)</vt:lpstr>
      <vt:lpstr>Trade as a driver of deforestation</vt:lpstr>
      <vt:lpstr>How is trade policy relevant?</vt:lpstr>
      <vt:lpstr>PowerPoint Presentation</vt:lpstr>
      <vt:lpstr>What are the opportunities?</vt:lpstr>
      <vt:lpstr>PowerPoint Presentation</vt:lpstr>
      <vt:lpstr>Glasgow Leaders’ Declaration on Forests and Land Use (COP26)</vt:lpstr>
      <vt:lpstr>Forest and Climate Leaders’ Partnership (COP27)</vt:lpstr>
      <vt:lpstr>FACT dialogue</vt:lpstr>
      <vt:lpstr>World Trade Organisation (WTO)</vt:lpstr>
      <vt:lpstr>Regional trade agreements (RTAs)</vt:lpstr>
      <vt:lpstr>Domestic regulations, targeting international  supply chains</vt:lpstr>
      <vt:lpstr>Example: Indonesia</vt:lpstr>
      <vt:lpstr>Example: China</vt:lpstr>
      <vt:lpstr>Example: EU</vt:lpstr>
      <vt:lpstr>Example: UK</vt:lpstr>
      <vt:lpstr>Example: US</vt:lpstr>
      <vt:lpstr>Summary: EU – UK – US</vt:lpstr>
      <vt:lpstr>Key issues  going forward: opportunities  and challenges</vt:lpstr>
      <vt:lpstr>Key issues going forward (1/4)</vt:lpstr>
      <vt:lpstr>Key issues going forward (2/4)</vt:lpstr>
      <vt:lpstr>Key issues going forward (3/4)</vt:lpstr>
      <vt:lpstr>Key issues going forward: support to producer countries (4/4)</vt:lpstr>
      <vt:lpstr>PowerPoint Presentation</vt:lpstr>
      <vt:lpstr>Resources by GCRF TRADE Hub project</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Kettunen</dc:creator>
  <cp:lastModifiedBy>Marianne Kettunen</cp:lastModifiedBy>
  <cp:revision>31</cp:revision>
  <dcterms:created xsi:type="dcterms:W3CDTF">2022-07-18T14:46:29Z</dcterms:created>
  <dcterms:modified xsi:type="dcterms:W3CDTF">2023-01-26T11:47:43Z</dcterms:modified>
</cp:coreProperties>
</file>